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07" r:id="rId2"/>
    <p:sldMasterId id="2147483715" r:id="rId3"/>
    <p:sldMasterId id="2147483734" r:id="rId4"/>
    <p:sldMasterId id="2147483744" r:id="rId5"/>
    <p:sldMasterId id="2147483752" r:id="rId6"/>
    <p:sldMasterId id="2147483771" r:id="rId7"/>
    <p:sldMasterId id="2147483817" r:id="rId8"/>
  </p:sldMasterIdLst>
  <p:notesMasterIdLst>
    <p:notesMasterId r:id="rId76"/>
  </p:notesMasterIdLst>
  <p:sldIdLst>
    <p:sldId id="257" r:id="rId9"/>
    <p:sldId id="258"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300" r:id="rId29"/>
    <p:sldId id="301" r:id="rId30"/>
    <p:sldId id="302" r:id="rId31"/>
    <p:sldId id="299" r:id="rId32"/>
    <p:sldId id="278" r:id="rId33"/>
    <p:sldId id="279" r:id="rId34"/>
    <p:sldId id="280" r:id="rId35"/>
    <p:sldId id="281" r:id="rId36"/>
    <p:sldId id="283" r:id="rId37"/>
    <p:sldId id="284" r:id="rId38"/>
    <p:sldId id="285" r:id="rId39"/>
    <p:sldId id="286" r:id="rId40"/>
    <p:sldId id="287" r:id="rId41"/>
    <p:sldId id="288" r:id="rId42"/>
    <p:sldId id="305" r:id="rId43"/>
    <p:sldId id="289" r:id="rId44"/>
    <p:sldId id="290" r:id="rId45"/>
    <p:sldId id="291" r:id="rId46"/>
    <p:sldId id="292" r:id="rId47"/>
    <p:sldId id="293" r:id="rId48"/>
    <p:sldId id="294" r:id="rId49"/>
    <p:sldId id="306" r:id="rId50"/>
    <p:sldId id="295" r:id="rId51"/>
    <p:sldId id="296" r:id="rId52"/>
    <p:sldId id="297" r:id="rId53"/>
    <p:sldId id="298" r:id="rId54"/>
    <p:sldId id="303" r:id="rId55"/>
    <p:sldId id="304" r:id="rId56"/>
    <p:sldId id="307" r:id="rId57"/>
    <p:sldId id="308" r:id="rId58"/>
    <p:sldId id="309" r:id="rId59"/>
    <p:sldId id="310" r:id="rId60"/>
    <p:sldId id="311" r:id="rId61"/>
    <p:sldId id="312" r:id="rId62"/>
    <p:sldId id="313" r:id="rId63"/>
    <p:sldId id="314" r:id="rId64"/>
    <p:sldId id="315" r:id="rId65"/>
    <p:sldId id="316" r:id="rId66"/>
    <p:sldId id="317" r:id="rId67"/>
    <p:sldId id="319" r:id="rId68"/>
    <p:sldId id="320" r:id="rId69"/>
    <p:sldId id="321" r:id="rId70"/>
    <p:sldId id="322" r:id="rId71"/>
    <p:sldId id="323" r:id="rId72"/>
    <p:sldId id="324" r:id="rId73"/>
    <p:sldId id="325" r:id="rId74"/>
    <p:sldId id="326" r:id="rId75"/>
  </p:sldIdLst>
  <p:sldSz cx="12192000" cy="6858000"/>
  <p:notesSz cx="6858000" cy="9144000"/>
  <p:defaultTextStyle>
    <a:defPPr>
      <a:defRPr lang="en-US"/>
    </a:defPPr>
    <a:lvl1pPr marL="0" algn="l" defTabSz="914205" rtl="0" eaLnBrk="1" latinLnBrk="0" hangingPunct="1">
      <a:defRPr sz="1800" kern="1200">
        <a:solidFill>
          <a:schemeClr val="tx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p:cViewPr varScale="1">
        <p:scale>
          <a:sx n="121" d="100"/>
          <a:sy n="121" d="100"/>
        </p:scale>
        <p:origin x="45"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E703E-529B-434C-A06A-B891502DCC43}"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39752-050C-4302-9331-0AD79C7D995D}" type="slidenum">
              <a:rPr lang="en-US" smtClean="0"/>
              <a:t>‹#›</a:t>
            </a:fld>
            <a:endParaRPr lang="en-US"/>
          </a:p>
        </p:txBody>
      </p:sp>
    </p:spTree>
    <p:extLst>
      <p:ext uri="{BB962C8B-B14F-4D97-AF65-F5344CB8AC3E}">
        <p14:creationId xmlns:p14="http://schemas.microsoft.com/office/powerpoint/2010/main" val="254899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p:bg>
      <p:bgPr>
        <a:solidFill>
          <a:srgbClr val="122B54"/>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7" name="Titel 1">
            <a:extLst>
              <a:ext uri="{FF2B5EF4-FFF2-40B4-BE49-F238E27FC236}">
                <a16:creationId xmlns:a16="http://schemas.microsoft.com/office/drawing/2014/main" id="{855A5846-4501-444B-8F41-805425817451}"/>
              </a:ext>
            </a:extLst>
          </p:cNvPr>
          <p:cNvSpPr>
            <a:spLocks noGrp="1"/>
          </p:cNvSpPr>
          <p:nvPr>
            <p:ph type="ctrTitle" hasCustomPrompt="1"/>
          </p:nvPr>
        </p:nvSpPr>
        <p:spPr>
          <a:xfrm>
            <a:off x="479424" y="1773239"/>
            <a:ext cx="11233151" cy="1620000"/>
          </a:xfrm>
        </p:spPr>
        <p:txBody>
          <a:bodyPr rIns="216000" anchor="b" anchorCtr="0"/>
          <a:lstStyle>
            <a:lvl1pPr algn="l">
              <a:lnSpc>
                <a:spcPts val="8500"/>
              </a:lnSpc>
              <a:defRPr sz="8500">
                <a:solidFill>
                  <a:schemeClr val="tx1"/>
                </a:solidFill>
              </a:defRPr>
            </a:lvl1pPr>
          </a:lstStyle>
          <a:p>
            <a:r>
              <a:rPr lang="en-US" dirty="0"/>
              <a:t>Master title</a:t>
            </a:r>
          </a:p>
        </p:txBody>
      </p:sp>
      <p:sp>
        <p:nvSpPr>
          <p:cNvPr id="8" name="Untertitel 2">
            <a:extLst>
              <a:ext uri="{FF2B5EF4-FFF2-40B4-BE49-F238E27FC236}">
                <a16:creationId xmlns:a16="http://schemas.microsoft.com/office/drawing/2014/main" id="{7909B2E5-8CFF-4102-B771-B048BAA6DB84}"/>
              </a:ext>
            </a:extLst>
          </p:cNvPr>
          <p:cNvSpPr>
            <a:spLocks noGrp="1"/>
          </p:cNvSpPr>
          <p:nvPr>
            <p:ph type="subTitle" idx="1" hasCustomPrompt="1"/>
          </p:nvPr>
        </p:nvSpPr>
        <p:spPr>
          <a:xfrm>
            <a:off x="4295776" y="3384000"/>
            <a:ext cx="7416800" cy="1656000"/>
          </a:xfrm>
        </p:spPr>
        <p:txBody>
          <a:bodyPr rIns="216000"/>
          <a:lstStyle>
            <a:lvl1pPr marL="0" indent="0" algn="l">
              <a:lnSpc>
                <a:spcPts val="8500"/>
              </a:lnSpc>
              <a:buNone/>
              <a:defRPr sz="8500">
                <a:solidFill>
                  <a:srgbClr val="13A0D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style</a:t>
            </a:r>
          </a:p>
        </p:txBody>
      </p:sp>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tx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tx1"/>
                </a:solidFill>
              </a:defRPr>
            </a:lvl1pPr>
          </a:lstStyle>
          <a:p>
            <a:pPr lvl="0"/>
            <a:r>
              <a:rPr lang="en-US" dirty="0"/>
              <a:t>First level</a:t>
            </a:r>
          </a:p>
          <a:p>
            <a:pPr lvl="0"/>
            <a:r>
              <a:rPr lang="en-US" dirty="0"/>
              <a:t>Second row</a:t>
            </a:r>
          </a:p>
        </p:txBody>
      </p:sp>
      <p:sp>
        <p:nvSpPr>
          <p:cNvPr id="12" name="Textplatzhalter 4">
            <a:extLst>
              <a:ext uri="{FF2B5EF4-FFF2-40B4-BE49-F238E27FC236}">
                <a16:creationId xmlns:a16="http://schemas.microsoft.com/office/drawing/2014/main" id="{915B85D1-F199-4887-990C-E3BAA240783E}"/>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32418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266290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32093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651465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3778270"/>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8527529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9611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8721304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81536677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97444633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4624539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A093-8B28-4E43-B2A4-684048524E58}"/>
              </a:ext>
            </a:extLst>
          </p:cNvPr>
          <p:cNvSpPr>
            <a:spLocks noGrp="1"/>
          </p:cNvSpPr>
          <p:nvPr>
            <p:ph type="title"/>
          </p:nvPr>
        </p:nvSpPr>
        <p:spPr>
          <a:xfrm>
            <a:off x="478800" y="2315700"/>
            <a:ext cx="11233775" cy="2887655"/>
          </a:xfrm>
        </p:spPr>
        <p:txBody>
          <a:bodyPr/>
          <a:lstStyle>
            <a:lvl1pPr>
              <a:lnSpc>
                <a:spcPts val="8500"/>
              </a:lnSpc>
              <a:defRPr lang="en-US" sz="8500" kern="1200" smtClean="0">
                <a:solidFill>
                  <a:schemeClr val="bg1"/>
                </a:solidFill>
                <a:latin typeface="+mj-lt"/>
                <a:ea typeface="+mn-ea"/>
                <a:cs typeface="+mn-cs"/>
              </a:defRPr>
            </a:lvl1pPr>
          </a:lstStyle>
          <a:p>
            <a:r>
              <a:rPr lang="en-US" noProof="0"/>
              <a:t>Click to edit Master title style</a:t>
            </a:r>
          </a:p>
        </p:txBody>
      </p:sp>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7" name="Textplatzhalter 4">
            <a:extLst>
              <a:ext uri="{FF2B5EF4-FFF2-40B4-BE49-F238E27FC236}">
                <a16:creationId xmlns:a16="http://schemas.microsoft.com/office/drawing/2014/main" id="{0A8EF058-F745-44F5-9C5A-CB9010BB2328}"/>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bg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1715612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39243255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7145540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4894837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1140153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81206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02193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8364362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207918475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228215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2411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image">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E2581BF6-597A-45B4-8AC9-E60836C8E9B7}"/>
              </a:ext>
              <a:ext uri="{C183D7F6-B498-43B3-948B-1728B52AA6E4}">
                <adec:decorative xmlns:adec="http://schemas.microsoft.com/office/drawing/2017/decorative" val="1"/>
              </a:ext>
            </a:extLst>
          </p:cNvPr>
          <p:cNvSpPr>
            <a:spLocks noGrp="1"/>
          </p:cNvSpPr>
          <p:nvPr>
            <p:ph type="pic" sz="quarter" idx="10"/>
          </p:nvPr>
        </p:nvSpPr>
        <p:spPr>
          <a:xfrm>
            <a:off x="5335200" y="2"/>
            <a:ext cx="6858000" cy="6858000"/>
          </a:xfrm>
          <a:solidFill>
            <a:schemeClr val="tx2"/>
          </a:solidFill>
        </p:spPr>
        <p:txBody>
          <a:bodyPr/>
          <a:lstStyle/>
          <a:p>
            <a:r>
              <a:rPr lang="en-US"/>
              <a:t>Click icon to add picture</a:t>
            </a:r>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8800" y="1836000"/>
            <a:ext cx="4680000" cy="2400235"/>
          </a:xfrm>
        </p:spPr>
        <p:txBody>
          <a:bodyPr rIns="216000" anchor="ctr" anchorCtr="0"/>
          <a:lstStyle>
            <a:lvl1pPr algn="l">
              <a:lnSpc>
                <a:spcPts val="7000"/>
              </a:lnSpc>
              <a:defRPr sz="7000"/>
            </a:lvl1pPr>
          </a:lstStyle>
          <a:p>
            <a:r>
              <a:rPr lang="en-US"/>
              <a:t>Click to edit Master title style</a:t>
            </a:r>
            <a:endParaRPr lang="en-US" dirty="0"/>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p:nvPr>
        </p:nvSpPr>
        <p:spPr>
          <a:xfrm>
            <a:off x="478800" y="4788000"/>
            <a:ext cx="4680000" cy="562065"/>
          </a:xfrm>
        </p:spPr>
        <p:txBody>
          <a:bodyPr rIns="216000"/>
          <a:lstStyle>
            <a:lvl1pPr marL="0" indent="0" algn="l">
              <a:buNone/>
              <a:defRPr sz="16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a:t>Click to edit Master subtitle style</a:t>
            </a:r>
            <a:endParaRPr lang="en-US" dirty="0"/>
          </a:p>
        </p:txBody>
      </p:sp>
      <p:pic>
        <p:nvPicPr>
          <p:cNvPr id="11" name="Grafik 10">
            <a:extLst>
              <a:ext uri="{FF2B5EF4-FFF2-40B4-BE49-F238E27FC236}">
                <a16:creationId xmlns:a16="http://schemas.microsoft.com/office/drawing/2014/main" id="{9DB0C78F-5BF6-4741-8EF4-0317AF8FB6BD}"/>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12" name="Textplatzhalter 14">
            <a:extLst>
              <a:ext uri="{FF2B5EF4-FFF2-40B4-BE49-F238E27FC236}">
                <a16:creationId xmlns:a16="http://schemas.microsoft.com/office/drawing/2014/main" id="{010BB3A1-81DC-451B-8834-303DDC61D17D}"/>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4" name="Textplatzhalter 14">
            <a:extLst>
              <a:ext uri="{FF2B5EF4-FFF2-40B4-BE49-F238E27FC236}">
                <a16:creationId xmlns:a16="http://schemas.microsoft.com/office/drawing/2014/main" id="{C2200793-2927-4E26-AE27-C3EF192AC9F7}"/>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5" name="Textplatzhalter 4">
            <a:extLst>
              <a:ext uri="{FF2B5EF4-FFF2-40B4-BE49-F238E27FC236}">
                <a16:creationId xmlns:a16="http://schemas.microsoft.com/office/drawing/2014/main" id="{644D99D3-D209-4B5F-AFD8-F759B2994FFA}"/>
              </a:ext>
            </a:extLst>
          </p:cNvPr>
          <p:cNvSpPr>
            <a:spLocks noGrp="1"/>
          </p:cNvSpPr>
          <p:nvPr>
            <p:ph type="body" sz="quarter" idx="15"/>
          </p:nvPr>
        </p:nvSpPr>
        <p:spPr>
          <a:xfrm rot="-54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453418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218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879355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4421323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58452288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81981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116634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93970010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5592398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255468167"/>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31664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BA93533C-77C6-42FF-9BDE-FC1FD4E4C0E3}" type="datetime1">
              <a:rPr lang="en-US" smtClean="0"/>
              <a:t>10/16/2024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7033524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280880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3930186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4063239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628008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3004486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5196826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521378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080962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15084219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15376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4187918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149795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7815853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77473009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43843268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9195922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8510797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656233128"/>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0811948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460031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4491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4245127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8809278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31588533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847289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7450745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0649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897055956"/>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5416730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0982652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46969345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7374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629320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56862953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7038448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69989041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938BDD77-44B7-4C5F-B5B6-D4D3A6B61677}" type="datetime1">
              <a:rPr lang="en-US" smtClean="0"/>
              <a:t>10/16/2024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301702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1FFC-7D75-107D-CB2B-BF905D89A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34BE-AD6E-6624-23B0-6439A1078A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4751A-A51D-0308-7A48-BD2172BFC817}"/>
              </a:ext>
            </a:extLst>
          </p:cNvPr>
          <p:cNvSpPr>
            <a:spLocks noGrp="1"/>
          </p:cNvSpPr>
          <p:nvPr>
            <p:ph type="dt" sz="half" idx="10"/>
          </p:nvPr>
        </p:nvSpPr>
        <p:spPr/>
        <p:txBody>
          <a:bodyPr/>
          <a:lstStyle/>
          <a:p>
            <a:fld id="{FAF9E01A-8307-4D31-B5E4-4AD11406537B}" type="datetime1">
              <a:rPr lang="en-US" smtClean="0"/>
              <a:t>10/16/2024</a:t>
            </a:fld>
            <a:endParaRPr lang="en-US" dirty="0"/>
          </a:p>
        </p:txBody>
      </p:sp>
      <p:sp>
        <p:nvSpPr>
          <p:cNvPr id="5" name="Footer Placeholder 4">
            <a:extLst>
              <a:ext uri="{FF2B5EF4-FFF2-40B4-BE49-F238E27FC236}">
                <a16:creationId xmlns:a16="http://schemas.microsoft.com/office/drawing/2014/main" id="{05552482-BB5C-7545-0BCE-ADA9E747FD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3C7175-EB69-486A-C223-EE8E9E9515A6}"/>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9453203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9A1E-BCF8-B8D8-3D5D-2CF9D4521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A265E1-9E08-54A6-9C09-26250F344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13531F-8A9D-3114-C6FE-17BB58101FAB}"/>
              </a:ext>
            </a:extLst>
          </p:cNvPr>
          <p:cNvSpPr>
            <a:spLocks noGrp="1"/>
          </p:cNvSpPr>
          <p:nvPr>
            <p:ph type="dt" sz="half" idx="10"/>
          </p:nvPr>
        </p:nvSpPr>
        <p:spPr/>
        <p:txBody>
          <a:bodyPr/>
          <a:lstStyle/>
          <a:p>
            <a:fld id="{49CD360C-8022-4159-A84E-70FF146B4191}" type="datetime1">
              <a:rPr lang="en-US" smtClean="0"/>
              <a:t>10/16/2024</a:t>
            </a:fld>
            <a:endParaRPr lang="en-US" dirty="0"/>
          </a:p>
        </p:txBody>
      </p:sp>
      <p:sp>
        <p:nvSpPr>
          <p:cNvPr id="5" name="Footer Placeholder 4">
            <a:extLst>
              <a:ext uri="{FF2B5EF4-FFF2-40B4-BE49-F238E27FC236}">
                <a16:creationId xmlns:a16="http://schemas.microsoft.com/office/drawing/2014/main" id="{D6141C8D-F443-9268-BD27-4E04628AAF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6C323E-3038-1794-9D42-DCF6F436AAA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0851850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FEAA-62D4-E25D-477B-B34B2F79E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06D664-D4F4-EC71-E294-6A2ADFF31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CABA27-E6B5-7379-7D3F-EAB43CA530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4CE34-4023-0BAD-C6EF-EA187D310E81}"/>
              </a:ext>
            </a:extLst>
          </p:cNvPr>
          <p:cNvSpPr>
            <a:spLocks noGrp="1"/>
          </p:cNvSpPr>
          <p:nvPr>
            <p:ph type="dt" sz="half" idx="10"/>
          </p:nvPr>
        </p:nvSpPr>
        <p:spPr/>
        <p:txBody>
          <a:bodyPr/>
          <a:lstStyle/>
          <a:p>
            <a:fld id="{3DFDA30B-321D-446A-A3AD-5D03C25CA176}" type="datetime1">
              <a:rPr lang="en-US" smtClean="0"/>
              <a:t>10/16/2024</a:t>
            </a:fld>
            <a:endParaRPr lang="en-US" dirty="0"/>
          </a:p>
        </p:txBody>
      </p:sp>
      <p:sp>
        <p:nvSpPr>
          <p:cNvPr id="6" name="Footer Placeholder 5">
            <a:extLst>
              <a:ext uri="{FF2B5EF4-FFF2-40B4-BE49-F238E27FC236}">
                <a16:creationId xmlns:a16="http://schemas.microsoft.com/office/drawing/2014/main" id="{4B8C5838-AAD8-EDDE-DD9C-D75C2B3FC1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7CF90E-F7AB-010B-73BD-0596CCC1755E}"/>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9016563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CA66-EC8E-E451-E3F6-034C0CE5C4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25BDD-E21D-9F69-C50A-159C48C50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1596C-BDF3-ABCD-4873-85ADDCAB70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36F47-A9EC-B881-94B9-85E9C74C2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A8055B-16EB-1F50-4ED5-A75357309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34FAB-1B39-0306-9D7E-CC2150E6D6F6}"/>
              </a:ext>
            </a:extLst>
          </p:cNvPr>
          <p:cNvSpPr>
            <a:spLocks noGrp="1"/>
          </p:cNvSpPr>
          <p:nvPr>
            <p:ph type="dt" sz="half" idx="10"/>
          </p:nvPr>
        </p:nvSpPr>
        <p:spPr/>
        <p:txBody>
          <a:bodyPr/>
          <a:lstStyle/>
          <a:p>
            <a:fld id="{DB47F5BE-C8E7-487B-B626-17CB94143E69}" type="datetime1">
              <a:rPr lang="en-US" smtClean="0"/>
              <a:t>10/16/2024</a:t>
            </a:fld>
            <a:endParaRPr lang="en-US" dirty="0"/>
          </a:p>
        </p:txBody>
      </p:sp>
      <p:sp>
        <p:nvSpPr>
          <p:cNvPr id="8" name="Footer Placeholder 7">
            <a:extLst>
              <a:ext uri="{FF2B5EF4-FFF2-40B4-BE49-F238E27FC236}">
                <a16:creationId xmlns:a16="http://schemas.microsoft.com/office/drawing/2014/main" id="{CC1ACEB1-4C7C-B02C-B5F8-B896F96BDB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985D77F-CEBE-6D99-DF34-495A20DCC55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05639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6FA-7A3D-E309-3F28-AEE2D73CC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9CB1C9-6032-FA6D-315B-CC8C2C8EEB56}"/>
              </a:ext>
            </a:extLst>
          </p:cNvPr>
          <p:cNvSpPr>
            <a:spLocks noGrp="1"/>
          </p:cNvSpPr>
          <p:nvPr>
            <p:ph type="dt" sz="half" idx="10"/>
          </p:nvPr>
        </p:nvSpPr>
        <p:spPr/>
        <p:txBody>
          <a:bodyPr/>
          <a:lstStyle/>
          <a:p>
            <a:fld id="{4D1560E4-142E-438C-ABDE-1C06844A2150}" type="datetime1">
              <a:rPr lang="en-US" smtClean="0"/>
              <a:t>10/16/2024</a:t>
            </a:fld>
            <a:endParaRPr lang="en-US" dirty="0"/>
          </a:p>
        </p:txBody>
      </p:sp>
      <p:sp>
        <p:nvSpPr>
          <p:cNvPr id="4" name="Footer Placeholder 3">
            <a:extLst>
              <a:ext uri="{FF2B5EF4-FFF2-40B4-BE49-F238E27FC236}">
                <a16:creationId xmlns:a16="http://schemas.microsoft.com/office/drawing/2014/main" id="{B269B5B3-98D1-7D45-EEE2-0392DE8952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3B1FBB9-F490-E5FF-1D5B-2423A24F31B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75594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DE4F3-6CD7-E5D3-2959-9EBDA7C9C139}"/>
              </a:ext>
            </a:extLst>
          </p:cNvPr>
          <p:cNvSpPr>
            <a:spLocks noGrp="1"/>
          </p:cNvSpPr>
          <p:nvPr>
            <p:ph type="dt" sz="half" idx="10"/>
          </p:nvPr>
        </p:nvSpPr>
        <p:spPr/>
        <p:txBody>
          <a:bodyPr/>
          <a:lstStyle/>
          <a:p>
            <a:fld id="{E9F5EDC7-16AC-4566-8743-737DA05C85CD}" type="datetime1">
              <a:rPr lang="en-US" smtClean="0"/>
              <a:t>10/16/2024</a:t>
            </a:fld>
            <a:endParaRPr lang="en-US" dirty="0"/>
          </a:p>
        </p:txBody>
      </p:sp>
      <p:sp>
        <p:nvSpPr>
          <p:cNvPr id="3" name="Footer Placeholder 2">
            <a:extLst>
              <a:ext uri="{FF2B5EF4-FFF2-40B4-BE49-F238E27FC236}">
                <a16:creationId xmlns:a16="http://schemas.microsoft.com/office/drawing/2014/main" id="{51D611E4-6424-FB4F-811D-F0CDC8E723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5AB93D-37A2-C3FA-68F1-A00A530A4EB8}"/>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219412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1479074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83E-5957-BA71-C4CD-24420805B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58BA53-0C25-A436-D51D-6CF3FC269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C9466-E57B-DE18-09EC-D91F21139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BFC07-028D-12D5-F27F-4FC42BA7204F}"/>
              </a:ext>
            </a:extLst>
          </p:cNvPr>
          <p:cNvSpPr>
            <a:spLocks noGrp="1"/>
          </p:cNvSpPr>
          <p:nvPr>
            <p:ph type="dt" sz="half" idx="10"/>
          </p:nvPr>
        </p:nvSpPr>
        <p:spPr/>
        <p:txBody>
          <a:bodyPr/>
          <a:lstStyle/>
          <a:p>
            <a:fld id="{6CAB0EF8-5A46-4B9A-BEAC-6A4F416F054E}" type="datetime1">
              <a:rPr lang="en-US" smtClean="0"/>
              <a:t>10/16/2024</a:t>
            </a:fld>
            <a:endParaRPr lang="en-US" dirty="0"/>
          </a:p>
        </p:txBody>
      </p:sp>
      <p:sp>
        <p:nvSpPr>
          <p:cNvPr id="6" name="Footer Placeholder 5">
            <a:extLst>
              <a:ext uri="{FF2B5EF4-FFF2-40B4-BE49-F238E27FC236}">
                <a16:creationId xmlns:a16="http://schemas.microsoft.com/office/drawing/2014/main" id="{3213B676-5E76-C7AD-55F9-43CDA9D5CC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6B08F6-1470-65A7-91CB-A6C6C71CCC2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434952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B9F-BF5B-A9E4-FB9A-F41355B99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4F7C5-FA24-6CA3-F7D1-FD1B9ACE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C2844E-737D-1F45-BF2E-F405AF55B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99552-AF8F-8B4E-ACFE-5C22D2AD9495}"/>
              </a:ext>
            </a:extLst>
          </p:cNvPr>
          <p:cNvSpPr>
            <a:spLocks noGrp="1"/>
          </p:cNvSpPr>
          <p:nvPr>
            <p:ph type="dt" sz="half" idx="10"/>
          </p:nvPr>
        </p:nvSpPr>
        <p:spPr/>
        <p:txBody>
          <a:bodyPr/>
          <a:lstStyle/>
          <a:p>
            <a:fld id="{FB0150CA-1934-4D45-AF55-D8D8F5A893E1}" type="datetime1">
              <a:rPr lang="en-US" smtClean="0"/>
              <a:t>10/16/2024</a:t>
            </a:fld>
            <a:endParaRPr lang="en-US" dirty="0"/>
          </a:p>
        </p:txBody>
      </p:sp>
      <p:sp>
        <p:nvSpPr>
          <p:cNvPr id="6" name="Footer Placeholder 5">
            <a:extLst>
              <a:ext uri="{FF2B5EF4-FFF2-40B4-BE49-F238E27FC236}">
                <a16:creationId xmlns:a16="http://schemas.microsoft.com/office/drawing/2014/main" id="{64D99094-B269-0755-ECB6-981685D3AE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C74944-D5B1-6F0F-D535-7C4D57FFA37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571539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C98D-F8FC-66D8-D67A-D28F1254A5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C9E09D-8334-07A2-FC6A-3DC3EC570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32BCF-93A7-48E6-DEB2-0DE764DFCC0E}"/>
              </a:ext>
            </a:extLst>
          </p:cNvPr>
          <p:cNvSpPr>
            <a:spLocks noGrp="1"/>
          </p:cNvSpPr>
          <p:nvPr>
            <p:ph type="dt" sz="half" idx="10"/>
          </p:nvPr>
        </p:nvSpPr>
        <p:spPr/>
        <p:txBody>
          <a:bodyPr/>
          <a:lstStyle/>
          <a:p>
            <a:fld id="{7DFC599F-12D6-4CF6-82FA-856DBF86229A}" type="datetime1">
              <a:rPr lang="en-US" smtClean="0"/>
              <a:t>10/16/2024</a:t>
            </a:fld>
            <a:endParaRPr lang="en-US" dirty="0"/>
          </a:p>
        </p:txBody>
      </p:sp>
      <p:sp>
        <p:nvSpPr>
          <p:cNvPr id="5" name="Footer Placeholder 4">
            <a:extLst>
              <a:ext uri="{FF2B5EF4-FFF2-40B4-BE49-F238E27FC236}">
                <a16:creationId xmlns:a16="http://schemas.microsoft.com/office/drawing/2014/main" id="{A9D116F2-3BF7-6A51-0A6F-CE7C68CA39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6F2A0-F7EF-AD75-1272-D4DF4BCEF0DC}"/>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967769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F1127-BD05-9880-7A22-6B2EA1E9D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67C49-47FD-F81B-4382-4069C3286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76530-5F1C-74AF-402C-4710B8D469D4}"/>
              </a:ext>
            </a:extLst>
          </p:cNvPr>
          <p:cNvSpPr>
            <a:spLocks noGrp="1"/>
          </p:cNvSpPr>
          <p:nvPr>
            <p:ph type="dt" sz="half" idx="10"/>
          </p:nvPr>
        </p:nvSpPr>
        <p:spPr/>
        <p:txBody>
          <a:bodyPr/>
          <a:lstStyle/>
          <a:p>
            <a:fld id="{A181FD07-C1AE-4E4A-B1DA-432F6279937D}" type="datetime1">
              <a:rPr lang="en-US" smtClean="0"/>
              <a:t>10/16/2024</a:t>
            </a:fld>
            <a:endParaRPr lang="en-US" dirty="0"/>
          </a:p>
        </p:txBody>
      </p:sp>
      <p:sp>
        <p:nvSpPr>
          <p:cNvPr id="5" name="Footer Placeholder 4">
            <a:extLst>
              <a:ext uri="{FF2B5EF4-FFF2-40B4-BE49-F238E27FC236}">
                <a16:creationId xmlns:a16="http://schemas.microsoft.com/office/drawing/2014/main" id="{2854BC13-ED20-87E0-D0CB-04DC3B1A1C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5C25A1-FA57-A2AE-E100-87EF766A5F73}"/>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759250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47007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2.svg"/><Relationship Id="rId4" Type="http://schemas.openxmlformats.org/officeDocument/2006/relationships/slideLayout" Target="../slideLayouts/slideLayout8.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sv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svg"/><Relationship Id="rId4" Type="http://schemas.openxmlformats.org/officeDocument/2006/relationships/slideLayout" Target="../slideLayouts/slideLayout42.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2.sv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4.sv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3.png"/><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D1190CED-EAB3-454D-B464-7B6AF5850120}" type="slidenum">
              <a:rPr lang="en-US" smtClean="0"/>
              <a:t>‹#›</a:t>
            </a:fld>
            <a:endParaRPr lang="en-US"/>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92000" y="504000"/>
            <a:ext cx="1017998" cy="252000"/>
          </a:xfrm>
          <a:prstGeom prst="rect">
            <a:avLst/>
          </a:prstGeom>
        </p:spPr>
      </p:pic>
      <p:sp>
        <p:nvSpPr>
          <p:cNvPr id="5" name="TextBox 4">
            <a:extLst>
              <a:ext uri="{FF2B5EF4-FFF2-40B4-BE49-F238E27FC236}">
                <a16:creationId xmlns:a16="http://schemas.microsoft.com/office/drawing/2014/main" id="{689BC7F5-E61E-D193-7E61-584DA16EA442}"/>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79737152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1AEC6BEB-1B6B-D45F-F9FA-0CA32D052E23}"/>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6030314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70785CD8-878C-690E-A036-1D4C65A286D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11469005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09022A7A-E731-9E20-3BB2-D66072D4D955}"/>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127099726"/>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5575AF3C-5CFA-AAC5-A87F-C498D676AFFE}"/>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8556844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259C8B78-BCDF-5395-F5CB-B1D3651F1369}"/>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57912882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F914AA3A-0243-7635-CF6A-A50E8693588C}"/>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263854530"/>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B32933-1C0B-D886-24DF-03FD7B96B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D7C0BD-FF5D-5F0F-069B-54F1FFE9B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DFBA4-8F62-461D-3189-94B65781C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8D907-7FDE-41D8-A8C6-953A4A5FD7B3}" type="datetimeFigureOut">
              <a:rPr lang="en-US" smtClean="0"/>
              <a:t>10/16/2024</a:t>
            </a:fld>
            <a:endParaRPr lang="en-US"/>
          </a:p>
        </p:txBody>
      </p:sp>
      <p:sp>
        <p:nvSpPr>
          <p:cNvPr id="5" name="Footer Placeholder 4">
            <a:extLst>
              <a:ext uri="{FF2B5EF4-FFF2-40B4-BE49-F238E27FC236}">
                <a16:creationId xmlns:a16="http://schemas.microsoft.com/office/drawing/2014/main" id="{7F27C58E-BFB6-26A6-7EB7-DCF08E7EF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C76FC-A387-E499-3561-A45789DA8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0CED-EAB3-454D-B464-7B6AF5850120}" type="slidenum">
              <a:rPr lang="en-US" smtClean="0"/>
              <a:t>‹#›</a:t>
            </a:fld>
            <a:endParaRPr lang="en-US"/>
          </a:p>
        </p:txBody>
      </p:sp>
      <p:sp>
        <p:nvSpPr>
          <p:cNvPr id="8" name="TextBox 7">
            <a:extLst>
              <a:ext uri="{FF2B5EF4-FFF2-40B4-BE49-F238E27FC236}">
                <a16:creationId xmlns:a16="http://schemas.microsoft.com/office/drawing/2014/main" id="{F80DDCBB-AD2E-99CE-934C-92BA5EEBCFE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6156081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hyperlink" Target="https://github.com/adrianfernandezdz/IndraTD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4.png"/><Relationship Id="rId7" Type="http://schemas.openxmlformats.org/officeDocument/2006/relationships/image" Target="../media/image92.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4749801" y="2421838"/>
            <a:ext cx="11538065" cy="707886"/>
          </a:xfrm>
          <a:prstGeom prst="rect">
            <a:avLst/>
          </a:prstGeom>
          <a:noFill/>
        </p:spPr>
        <p:txBody>
          <a:bodyPr wrap="square" rtlCol="0">
            <a:spAutoFit/>
          </a:bodyPr>
          <a:lstStyle/>
          <a:p>
            <a:r>
              <a:rPr lang="en-US" sz="4000" b="1" i="1" dirty="0"/>
              <a:t>JUnit 5 y Mockito</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pic>
        <p:nvPicPr>
          <p:cNvPr id="11" name="Picture 10">
            <a:extLst>
              <a:ext uri="{FF2B5EF4-FFF2-40B4-BE49-F238E27FC236}">
                <a16:creationId xmlns:a16="http://schemas.microsoft.com/office/drawing/2014/main" id="{1C44B7D2-8134-7C9D-3F1B-12F686FFD8BB}"/>
              </a:ext>
            </a:extLst>
          </p:cNvPr>
          <p:cNvPicPr>
            <a:picLocks noChangeAspect="1"/>
          </p:cNvPicPr>
          <p:nvPr/>
        </p:nvPicPr>
        <p:blipFill>
          <a:blip r:embed="rId3"/>
          <a:stretch>
            <a:fillRect/>
          </a:stretch>
        </p:blipFill>
        <p:spPr>
          <a:xfrm>
            <a:off x="2845256" y="3061229"/>
            <a:ext cx="7897327" cy="3334215"/>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898967" y="1831738"/>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a:t>
            </a:r>
          </a:p>
        </p:txBody>
      </p:sp>
    </p:spTree>
    <p:extLst>
      <p:ext uri="{BB962C8B-B14F-4D97-AF65-F5344CB8AC3E}">
        <p14:creationId xmlns:p14="http://schemas.microsoft.com/office/powerpoint/2010/main" val="4009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378565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dirty="0"/>
              <a:t>El </a:t>
            </a:r>
            <a:r>
              <a:rPr lang="es-ES" sz="2000" b="1" dirty="0" err="1"/>
              <a:t>testing</a:t>
            </a:r>
            <a:r>
              <a:rPr lang="es-ES" sz="2000" b="1" dirty="0"/>
              <a:t> unitario</a:t>
            </a:r>
            <a:r>
              <a:rPr lang="es-ES" sz="2000" dirty="0"/>
              <a:t> es un tipo de prueba de software que se enfoca en verificar el correcto funcionamiento de las </a:t>
            </a:r>
            <a:r>
              <a:rPr lang="es-ES" sz="2000" b="1" dirty="0"/>
              <a:t>unidades individuales</a:t>
            </a:r>
            <a:r>
              <a:rPr lang="es-ES" sz="2000" dirty="0"/>
              <a:t> de código, como funciones, métodos o clases, de forma </a:t>
            </a:r>
            <a:r>
              <a:rPr lang="es-ES" sz="2000" b="1" dirty="0"/>
              <a:t>aislada</a:t>
            </a:r>
            <a:r>
              <a:rPr lang="es-ES" sz="2000" dirty="0"/>
              <a:t>. Cada unidad se prueba de manera independiente para asegurarse de que realiza correctamente su tarea específica.</a:t>
            </a:r>
          </a:p>
          <a:p>
            <a:endParaRPr lang="es-ES" sz="2000" dirty="0"/>
          </a:p>
          <a:p>
            <a:endParaRPr lang="es-ES" sz="2000" dirty="0"/>
          </a:p>
          <a:p>
            <a:r>
              <a:rPr lang="es-ES" sz="2000" dirty="0"/>
              <a:t>Nos sirve para: </a:t>
            </a:r>
          </a:p>
          <a:p>
            <a:pPr marL="342900" indent="-342900">
              <a:buFont typeface="Wingdings" panose="05000000000000000000" pitchFamily="2" charset="2"/>
              <a:buChar char="è"/>
            </a:pPr>
            <a:r>
              <a:rPr lang="es-ES" sz="2000" dirty="0"/>
              <a:t>Asegurar un correcto funcionamiento del código.</a:t>
            </a:r>
          </a:p>
          <a:p>
            <a:pPr marL="342900" indent="-342900">
              <a:buFont typeface="Wingdings" panose="05000000000000000000" pitchFamily="2" charset="2"/>
              <a:buChar char="è"/>
            </a:pPr>
            <a:r>
              <a:rPr lang="es-ES" sz="2000" dirty="0"/>
              <a:t>Facilitar su mantenimiento.</a:t>
            </a:r>
          </a:p>
          <a:p>
            <a:pPr marL="342900" indent="-342900">
              <a:buFont typeface="Wingdings" panose="05000000000000000000" pitchFamily="2" charset="2"/>
              <a:buChar char="è"/>
            </a:pPr>
            <a:r>
              <a:rPr lang="es-ES" sz="2000" dirty="0"/>
              <a:t>Mejorar la calidad y la </a:t>
            </a:r>
            <a:r>
              <a:rPr lang="es-ES" sz="2000" dirty="0" err="1"/>
              <a:t>robusted</a:t>
            </a:r>
            <a:r>
              <a:rPr lang="es-ES" sz="2000" dirty="0"/>
              <a:t> de nuestro software</a:t>
            </a:r>
          </a:p>
          <a:p>
            <a:pPr marL="342900" indent="-342900">
              <a:buFont typeface="Wingdings" panose="05000000000000000000" pitchFamily="2" charset="2"/>
              <a:buChar char="è"/>
            </a:pPr>
            <a:r>
              <a:rPr lang="es-ES" sz="2000" dirty="0" err="1"/>
              <a:t>Etc</a:t>
            </a:r>
            <a:r>
              <a:rPr lang="es-ES" sz="2000" dirty="0"/>
              <a:t>…</a:t>
            </a:r>
            <a:endParaRPr lang="en-US" sz="2000" dirty="0"/>
          </a:p>
        </p:txBody>
      </p:sp>
    </p:spTree>
    <p:extLst>
      <p:ext uri="{BB962C8B-B14F-4D97-AF65-F5344CB8AC3E}">
        <p14:creationId xmlns:p14="http://schemas.microsoft.com/office/powerpoint/2010/main" val="387032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286232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b="1" dirty="0"/>
              <a:t>Framework de pruebas unitarias</a:t>
            </a:r>
            <a:r>
              <a:rPr lang="es-ES" sz="2000" dirty="0"/>
              <a:t> para el lenguaje de programación </a:t>
            </a:r>
            <a:r>
              <a:rPr lang="es-ES" sz="2000" b="1" dirty="0"/>
              <a:t>Java</a:t>
            </a:r>
            <a:r>
              <a:rPr lang="es-ES" sz="2000" dirty="0"/>
              <a:t>. Su objetivo principal es permitir a los desarrolladores escribir y ejecutar </a:t>
            </a:r>
            <a:r>
              <a:rPr lang="es-ES" sz="2000" b="1" dirty="0"/>
              <a:t>pruebas automatizadas</a:t>
            </a:r>
            <a:r>
              <a:rPr lang="es-ES" sz="2000" dirty="0"/>
              <a:t> que validen el comportamiento correcto de pequeñas unidades de código, como métodos o funciones. Estas pruebas ayudan a asegurar que el software funcione como se espera, y son fundamentales en el desarrollo de software confiable y de alta calidad.</a:t>
            </a:r>
          </a:p>
          <a:p>
            <a:endParaRPr lang="es-ES" sz="2000" dirty="0"/>
          </a:p>
          <a:p>
            <a:r>
              <a:rPr lang="es-ES" sz="2000" dirty="0"/>
              <a:t>También se utiliza como Test Runner (Otros </a:t>
            </a:r>
            <a:r>
              <a:rPr lang="es-ES" sz="2000" dirty="0" err="1"/>
              <a:t>frameworks</a:t>
            </a:r>
            <a:r>
              <a:rPr lang="es-ES" sz="2000" dirty="0"/>
              <a:t>, como </a:t>
            </a:r>
            <a:r>
              <a:rPr lang="es-ES" sz="2000" dirty="0" err="1"/>
              <a:t>Cucumber</a:t>
            </a:r>
            <a:r>
              <a:rPr lang="es-ES" sz="2000" dirty="0"/>
              <a:t>, utilizan </a:t>
            </a:r>
            <a:r>
              <a:rPr lang="es-ES" sz="2000" dirty="0" err="1"/>
              <a:t>JUnit</a:t>
            </a:r>
            <a:r>
              <a:rPr lang="es-ES" sz="2000" dirty="0"/>
              <a:t> como la plataforma que ejecuta y organiza las pruebas definidas en esos </a:t>
            </a:r>
            <a:r>
              <a:rPr lang="es-ES" sz="2000" dirty="0" err="1"/>
              <a:t>frameworks</a:t>
            </a:r>
            <a:r>
              <a:rPr lang="es-ES" sz="2000" dirty="0"/>
              <a:t>).</a:t>
            </a:r>
            <a:endParaRPr lang="en-US" sz="2000" dirty="0"/>
          </a:p>
        </p:txBody>
      </p:sp>
    </p:spTree>
    <p:extLst>
      <p:ext uri="{BB962C8B-B14F-4D97-AF65-F5344CB8AC3E}">
        <p14:creationId xmlns:p14="http://schemas.microsoft.com/office/powerpoint/2010/main" val="44610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Ejemplos</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62DAEF34-C671-D980-93FE-BAD63CD70536}"/>
              </a:ext>
            </a:extLst>
          </p:cNvPr>
          <p:cNvPicPr>
            <a:picLocks noChangeAspect="1"/>
          </p:cNvPicPr>
          <p:nvPr/>
        </p:nvPicPr>
        <p:blipFill>
          <a:blip r:embed="rId4"/>
          <a:stretch>
            <a:fillRect/>
          </a:stretch>
        </p:blipFill>
        <p:spPr>
          <a:xfrm>
            <a:off x="7128248" y="2835109"/>
            <a:ext cx="4686795" cy="1724266"/>
          </a:xfrm>
          <a:prstGeom prst="rect">
            <a:avLst/>
          </a:prstGeom>
        </p:spPr>
      </p:pic>
      <p:pic>
        <p:nvPicPr>
          <p:cNvPr id="8" name="Picture 7">
            <a:extLst>
              <a:ext uri="{FF2B5EF4-FFF2-40B4-BE49-F238E27FC236}">
                <a16:creationId xmlns:a16="http://schemas.microsoft.com/office/drawing/2014/main" id="{8A623C1B-642D-0FC3-576D-E093913C6B9C}"/>
              </a:ext>
            </a:extLst>
          </p:cNvPr>
          <p:cNvPicPr>
            <a:picLocks noChangeAspect="1"/>
          </p:cNvPicPr>
          <p:nvPr/>
        </p:nvPicPr>
        <p:blipFill>
          <a:blip r:embed="rId5"/>
          <a:stretch>
            <a:fillRect/>
          </a:stretch>
        </p:blipFill>
        <p:spPr>
          <a:xfrm>
            <a:off x="3848770" y="2835109"/>
            <a:ext cx="3151733" cy="2240887"/>
          </a:xfrm>
          <a:prstGeom prst="rect">
            <a:avLst/>
          </a:prstGeom>
        </p:spPr>
      </p:pic>
      <p:sp>
        <p:nvSpPr>
          <p:cNvPr id="10" name="TextBox 9">
            <a:extLst>
              <a:ext uri="{FF2B5EF4-FFF2-40B4-BE49-F238E27FC236}">
                <a16:creationId xmlns:a16="http://schemas.microsoft.com/office/drawing/2014/main" id="{A4066924-DB8D-5C84-7108-BDA6334E0953}"/>
              </a:ext>
            </a:extLst>
          </p:cNvPr>
          <p:cNvSpPr txBox="1"/>
          <p:nvPr/>
        </p:nvSpPr>
        <p:spPr>
          <a:xfrm>
            <a:off x="8041574" y="2303830"/>
            <a:ext cx="4150426" cy="461665"/>
          </a:xfrm>
          <a:prstGeom prst="rect">
            <a:avLst/>
          </a:prstGeom>
          <a:noFill/>
        </p:spPr>
        <p:txBody>
          <a:bodyPr wrap="square" rtlCol="0">
            <a:spAutoFit/>
          </a:bodyPr>
          <a:lstStyle/>
          <a:p>
            <a:r>
              <a:rPr lang="en-US" sz="2400" dirty="0"/>
              <a:t>Junit + Cucumber</a:t>
            </a:r>
          </a:p>
        </p:txBody>
      </p:sp>
      <p:sp>
        <p:nvSpPr>
          <p:cNvPr id="11" name="TextBox 10">
            <a:extLst>
              <a:ext uri="{FF2B5EF4-FFF2-40B4-BE49-F238E27FC236}">
                <a16:creationId xmlns:a16="http://schemas.microsoft.com/office/drawing/2014/main" id="{0A3C4B53-FDAF-E129-1654-075B323561D3}"/>
              </a:ext>
            </a:extLst>
          </p:cNvPr>
          <p:cNvSpPr txBox="1"/>
          <p:nvPr/>
        </p:nvSpPr>
        <p:spPr>
          <a:xfrm>
            <a:off x="4013860" y="2303830"/>
            <a:ext cx="2636322" cy="461665"/>
          </a:xfrm>
          <a:prstGeom prst="rect">
            <a:avLst/>
          </a:prstGeom>
          <a:noFill/>
        </p:spPr>
        <p:txBody>
          <a:bodyPr wrap="square" rtlCol="0">
            <a:spAutoFit/>
          </a:bodyPr>
          <a:lstStyle/>
          <a:p>
            <a:r>
              <a:rPr lang="en-US" sz="2400" dirty="0"/>
              <a:t>Junit + </a:t>
            </a:r>
            <a:r>
              <a:rPr lang="en-US" sz="2400" dirty="0" err="1"/>
              <a:t>RestAssured</a:t>
            </a:r>
            <a:endParaRPr lang="en-US" sz="2400" dirty="0"/>
          </a:p>
        </p:txBody>
      </p:sp>
      <p:sp>
        <p:nvSpPr>
          <p:cNvPr id="13" name="TextBox 12">
            <a:extLst>
              <a:ext uri="{FF2B5EF4-FFF2-40B4-BE49-F238E27FC236}">
                <a16:creationId xmlns:a16="http://schemas.microsoft.com/office/drawing/2014/main" id="{27FA4320-3E5B-0567-7DF5-897DBDAEB73E}"/>
              </a:ext>
            </a:extLst>
          </p:cNvPr>
          <p:cNvSpPr txBox="1"/>
          <p:nvPr/>
        </p:nvSpPr>
        <p:spPr>
          <a:xfrm>
            <a:off x="2327564" y="5257800"/>
            <a:ext cx="6448300" cy="1200329"/>
          </a:xfrm>
          <a:prstGeom prst="rect">
            <a:avLst/>
          </a:prstGeom>
          <a:noFill/>
        </p:spPr>
        <p:txBody>
          <a:bodyPr wrap="square">
            <a:spAutoFit/>
          </a:bodyPr>
          <a:lstStyle/>
          <a:p>
            <a:r>
              <a:rPr lang="es-ES" dirty="0"/>
              <a:t>Mientras </a:t>
            </a:r>
            <a:r>
              <a:rPr lang="es-ES" dirty="0" err="1"/>
              <a:t>Cucumber</a:t>
            </a:r>
            <a:r>
              <a:rPr lang="es-ES" dirty="0"/>
              <a:t> o </a:t>
            </a:r>
            <a:r>
              <a:rPr lang="es-ES" dirty="0" err="1"/>
              <a:t>RestAssured</a:t>
            </a:r>
            <a:r>
              <a:rPr lang="es-ES" dirty="0"/>
              <a:t> se encargan de la lógica de las pruebas (definición de escenarios o interacción con </a:t>
            </a:r>
            <a:r>
              <a:rPr lang="es-ES" dirty="0" err="1"/>
              <a:t>APIs</a:t>
            </a:r>
            <a:r>
              <a:rPr lang="es-ES" dirty="0"/>
              <a:t>), </a:t>
            </a:r>
            <a:r>
              <a:rPr lang="es-ES" dirty="0" err="1"/>
              <a:t>JUnit</a:t>
            </a:r>
            <a:r>
              <a:rPr lang="es-ES" dirty="0"/>
              <a:t> se encarga de controlar su ejecución, hacer los </a:t>
            </a:r>
            <a:r>
              <a:rPr lang="es-ES" dirty="0" err="1"/>
              <a:t>assertions</a:t>
            </a:r>
            <a:r>
              <a:rPr lang="es-ES" dirty="0"/>
              <a:t>, y proporcionar reportes claros sobre los resultados de las pruebas.</a:t>
            </a:r>
            <a:endParaRPr lang="en-US" dirty="0"/>
          </a:p>
        </p:txBody>
      </p:sp>
      <p:pic>
        <p:nvPicPr>
          <p:cNvPr id="15" name="Picture 14">
            <a:extLst>
              <a:ext uri="{FF2B5EF4-FFF2-40B4-BE49-F238E27FC236}">
                <a16:creationId xmlns:a16="http://schemas.microsoft.com/office/drawing/2014/main" id="{DB6BA278-DB68-FE76-C9B5-310ABF720762}"/>
              </a:ext>
            </a:extLst>
          </p:cNvPr>
          <p:cNvPicPr>
            <a:picLocks noChangeAspect="1"/>
          </p:cNvPicPr>
          <p:nvPr/>
        </p:nvPicPr>
        <p:blipFill>
          <a:blip r:embed="rId6"/>
          <a:stretch>
            <a:fillRect/>
          </a:stretch>
        </p:blipFill>
        <p:spPr>
          <a:xfrm>
            <a:off x="703547" y="2850771"/>
            <a:ext cx="2948116" cy="810382"/>
          </a:xfrm>
          <a:prstGeom prst="rect">
            <a:avLst/>
          </a:prstGeom>
        </p:spPr>
      </p:pic>
      <p:sp>
        <p:nvSpPr>
          <p:cNvPr id="17" name="TextBox 16">
            <a:extLst>
              <a:ext uri="{FF2B5EF4-FFF2-40B4-BE49-F238E27FC236}">
                <a16:creationId xmlns:a16="http://schemas.microsoft.com/office/drawing/2014/main" id="{9EC3E130-C83E-960F-B2C3-7B4F9B8FA761}"/>
              </a:ext>
            </a:extLst>
          </p:cNvPr>
          <p:cNvSpPr txBox="1"/>
          <p:nvPr/>
        </p:nvSpPr>
        <p:spPr>
          <a:xfrm>
            <a:off x="930234" y="2303830"/>
            <a:ext cx="2636322" cy="461665"/>
          </a:xfrm>
          <a:prstGeom prst="rect">
            <a:avLst/>
          </a:prstGeom>
          <a:noFill/>
        </p:spPr>
        <p:txBody>
          <a:bodyPr wrap="square" rtlCol="0">
            <a:spAutoFit/>
          </a:bodyPr>
          <a:lstStyle/>
          <a:p>
            <a:r>
              <a:rPr lang="en-US" sz="2400" dirty="0"/>
              <a:t>Junit</a:t>
            </a:r>
          </a:p>
        </p:txBody>
      </p:sp>
    </p:spTree>
    <p:extLst>
      <p:ext uri="{BB962C8B-B14F-4D97-AF65-F5344CB8AC3E}">
        <p14:creationId xmlns:p14="http://schemas.microsoft.com/office/powerpoint/2010/main" val="213986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2125665"/>
            <a:ext cx="1036700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Los </a:t>
            </a:r>
            <a:r>
              <a:rPr kumimoji="0" lang="en-US" altLang="en-US" sz="1800" b="1" i="0" u="none" strike="noStrike" cap="none" normalizeH="0" baseline="0" dirty="0">
                <a:ln>
                  <a:noFill/>
                </a:ln>
                <a:solidFill>
                  <a:schemeClr val="tx1"/>
                </a:solidFill>
                <a:effectLst/>
                <a:latin typeface="Arial" panose="020B0604020202020204" pitchFamily="34" charset="0"/>
              </a:rPr>
              <a:t>assertions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JUnit</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métodos</a:t>
            </a:r>
            <a:r>
              <a:rPr kumimoji="0" lang="en-US" altLang="en-US" sz="1800" b="0" i="0" u="none" strike="noStrike" cap="none" normalizeH="0" baseline="0" dirty="0">
                <a:ln>
                  <a:noFill/>
                </a:ln>
                <a:solidFill>
                  <a:schemeClr val="tx1"/>
                </a:solidFill>
                <a:effectLst/>
                <a:latin typeface="Arial" panose="020B0604020202020204" pitchFamily="34" charset="0"/>
              </a:rPr>
              <a:t> que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verificar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valor o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una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correcta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Si la </a:t>
            </a:r>
            <a:r>
              <a:rPr kumimoji="0" lang="en-US" altLang="en-US" sz="1800" b="0" i="0" u="none" strike="noStrike" cap="none" normalizeH="0" baseline="0" dirty="0" err="1">
                <a:ln>
                  <a:noFill/>
                </a:ln>
                <a:solidFill>
                  <a:schemeClr val="tx1"/>
                </a:solidFill>
                <a:effectLst/>
                <a:latin typeface="Arial" panose="020B0604020202020204" pitchFamily="34" charset="0"/>
              </a:rPr>
              <a:t>aserción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decir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no se </a:t>
            </a:r>
            <a:r>
              <a:rPr kumimoji="0" lang="en-US" altLang="en-US" sz="1800" b="0" i="0" u="none" strike="noStrike" cap="none" normalizeH="0" baseline="0" dirty="0" err="1">
                <a:ln>
                  <a:noFill/>
                </a:ln>
                <a:solidFill>
                  <a:schemeClr val="tx1"/>
                </a:solidFill>
                <a:effectLst/>
                <a:latin typeface="Arial" panose="020B0604020202020204" pitchFamily="34" charset="0"/>
              </a:rPr>
              <a:t>cumple</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se </a:t>
            </a:r>
            <a:r>
              <a:rPr kumimoji="0" lang="en-US" altLang="en-US" sz="1800" b="0" i="0" u="none" strike="noStrike" cap="none" normalizeH="0" baseline="0" dirty="0" err="1">
                <a:ln>
                  <a:noFill/>
                </a:ln>
                <a:solidFill>
                  <a:schemeClr val="tx1"/>
                </a:solidFill>
                <a:effectLst/>
                <a:latin typeface="Arial" panose="020B0604020202020204" pitchFamily="34" charset="0"/>
              </a:rPr>
              <a:t>considera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fallida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fundamentales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proceso</a:t>
            </a:r>
            <a:r>
              <a:rPr kumimoji="0" lang="en-US" altLang="en-US" sz="1800" b="0" i="0" u="none" strike="noStrike" cap="none" normalizeH="0" baseline="0" dirty="0">
                <a:ln>
                  <a:noFill/>
                </a:ln>
                <a:solidFill>
                  <a:schemeClr val="tx1"/>
                </a:solidFill>
                <a:effectLst/>
                <a:latin typeface="Arial" panose="020B0604020202020204" pitchFamily="34" charset="0"/>
              </a:rPr>
              <a:t> de testing </a:t>
            </a:r>
            <a:r>
              <a:rPr kumimoji="0" lang="en-US" altLang="en-US" sz="1800" b="0" i="0" u="none" strike="noStrike" cap="none" normalizeH="0" baseline="0" dirty="0" err="1">
                <a:ln>
                  <a:noFill/>
                </a:ln>
                <a:solidFill>
                  <a:schemeClr val="tx1"/>
                </a:solidFill>
                <a:effectLst/>
                <a:latin typeface="Arial" panose="020B0604020202020204" pitchFamily="34" charset="0"/>
              </a:rPr>
              <a:t>porque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comparar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obtenidos</a:t>
            </a:r>
            <a:r>
              <a:rPr kumimoji="0" lang="en-US" altLang="en-US" sz="1800" b="0" i="0" u="none" strike="noStrike" cap="none" normalizeH="0" baseline="0" dirty="0">
                <a:ln>
                  <a:noFill/>
                </a:ln>
                <a:solidFill>
                  <a:schemeClr val="tx1"/>
                </a:solidFill>
                <a:effectLst/>
                <a:latin typeface="Arial" panose="020B0604020202020204" pitchFamily="34" charset="0"/>
              </a:rPr>
              <a:t> con </a:t>
            </a:r>
            <a:r>
              <a:rPr kumimoji="0" lang="en-US" altLang="en-US" sz="1800" b="0" i="0" u="none" strike="noStrike" cap="none" normalizeH="0" baseline="0" dirty="0" err="1">
                <a:ln>
                  <a:noFill/>
                </a:ln>
                <a:solidFill>
                  <a:schemeClr val="tx1"/>
                </a:solidFill>
                <a:effectLst/>
                <a:latin typeface="Arial" panose="020B0604020202020204" pitchFamily="34" charset="0"/>
              </a:rPr>
              <a:t>los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En </a:t>
            </a:r>
            <a:r>
              <a:rPr kumimoji="0" lang="en-US" altLang="en-US" sz="1800" b="1" i="0" u="none" strike="noStrike" cap="none" normalizeH="0" baseline="0" dirty="0">
                <a:ln>
                  <a:noFill/>
                </a:ln>
                <a:solidFill>
                  <a:schemeClr val="tx1"/>
                </a:solidFill>
                <a:effectLst/>
                <a:latin typeface="Arial" panose="020B0604020202020204" pitchFamily="34" charset="0"/>
              </a:rPr>
              <a:t>JUnit 5</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versión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más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reciente</a:t>
            </a:r>
            <a:r>
              <a:rPr kumimoji="0" lang="en-US" altLang="en-US" sz="1800" b="0" i="0" u="none" strike="noStrike" cap="none" normalizeH="0" baseline="0" dirty="0">
                <a:ln>
                  <a:noFill/>
                </a:ln>
                <a:solidFill>
                  <a:schemeClr val="tx1"/>
                </a:solidFill>
                <a:effectLst/>
                <a:latin typeface="Arial" panose="020B0604020202020204" pitchFamily="34" charset="0"/>
              </a:rPr>
              <a:t>), 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están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incluidas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clase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1" u="none" strike="noStrike" cap="none" normalizeH="0" baseline="0" dirty="0" err="1">
                <a:ln>
                  <a:noFill/>
                </a:ln>
                <a:solidFill>
                  <a:schemeClr val="tx1"/>
                </a:solidFill>
                <a:effectLst/>
              </a:rPr>
              <a:t>org.junit.jupiter.api.Assertions</a:t>
            </a:r>
            <a:r>
              <a:rPr kumimoji="0" lang="en-US" altLang="en-US" sz="800" i="1" u="none" strike="noStrike" cap="none" normalizeH="0" baseline="0" dirty="0">
                <a:ln>
                  <a:noFill/>
                </a:ln>
                <a:solidFill>
                  <a:schemeClr val="tx1"/>
                </a:solidFill>
                <a:effectLst/>
              </a:rPr>
              <a:t>. </a:t>
            </a:r>
            <a:endParaRPr kumimoji="0" lang="en-US" altLang="en-US" sz="1800" i="1"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2354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D417358B-CF69-8D4F-424F-C552D3F3047F}"/>
              </a:ext>
            </a:extLst>
          </p:cNvPr>
          <p:cNvPicPr>
            <a:picLocks noChangeAspect="1"/>
          </p:cNvPicPr>
          <p:nvPr/>
        </p:nvPicPr>
        <p:blipFill>
          <a:blip r:embed="rId4"/>
          <a:stretch>
            <a:fillRect/>
          </a:stretch>
        </p:blipFill>
        <p:spPr>
          <a:xfrm>
            <a:off x="1359216" y="3473827"/>
            <a:ext cx="3924848" cy="1086002"/>
          </a:xfrm>
          <a:prstGeom prst="rect">
            <a:avLst/>
          </a:prstGeom>
        </p:spPr>
      </p:pic>
      <p:sp>
        <p:nvSpPr>
          <p:cNvPr id="6" name="TextBox 5">
            <a:extLst>
              <a:ext uri="{FF2B5EF4-FFF2-40B4-BE49-F238E27FC236}">
                <a16:creationId xmlns:a16="http://schemas.microsoft.com/office/drawing/2014/main" id="{DB925738-1DBF-72AF-D454-2EF8186DA6DC}"/>
              </a:ext>
            </a:extLst>
          </p:cNvPr>
          <p:cNvSpPr txBox="1"/>
          <p:nvPr/>
        </p:nvSpPr>
        <p:spPr>
          <a:xfrm>
            <a:off x="1321611" y="2845783"/>
            <a:ext cx="6448300" cy="369332"/>
          </a:xfrm>
          <a:prstGeom prst="rect">
            <a:avLst/>
          </a:prstGeom>
          <a:noFill/>
        </p:spPr>
        <p:txBody>
          <a:bodyPr wrap="square">
            <a:spAutoFit/>
          </a:bodyPr>
          <a:lstStyle/>
          <a:p>
            <a:r>
              <a:rPr lang="es-ES" dirty="0"/>
              <a:t>Verifica si dos valores son iguales</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sz="1800" b="1" i="1" dirty="0" err="1"/>
              <a:t>assertEquals</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assertNotEquals</a:t>
            </a:r>
            <a:endParaRPr lang="en-US" b="1" i="1" dirty="0"/>
          </a:p>
        </p:txBody>
      </p:sp>
      <p:sp>
        <p:nvSpPr>
          <p:cNvPr id="14" name="TextBox 13">
            <a:extLst>
              <a:ext uri="{FF2B5EF4-FFF2-40B4-BE49-F238E27FC236}">
                <a16:creationId xmlns:a16="http://schemas.microsoft.com/office/drawing/2014/main" id="{1C450DBC-2A3B-22E9-584C-AE0FCE6EE1EC}"/>
              </a:ext>
            </a:extLst>
          </p:cNvPr>
          <p:cNvSpPr txBox="1"/>
          <p:nvPr/>
        </p:nvSpPr>
        <p:spPr>
          <a:xfrm>
            <a:off x="6654635" y="2845783"/>
            <a:ext cx="6825342" cy="369332"/>
          </a:xfrm>
          <a:prstGeom prst="rect">
            <a:avLst/>
          </a:prstGeom>
          <a:noFill/>
        </p:spPr>
        <p:txBody>
          <a:bodyPr wrap="square">
            <a:spAutoFit/>
          </a:bodyPr>
          <a:lstStyle/>
          <a:p>
            <a:r>
              <a:rPr lang="es-ES" dirty="0"/>
              <a:t>Verifica que dos valores NO sean iguales</a:t>
            </a:r>
            <a:endParaRPr lang="en-US" dirty="0"/>
          </a:p>
        </p:txBody>
      </p:sp>
      <p:pic>
        <p:nvPicPr>
          <p:cNvPr id="17" name="Picture 16">
            <a:extLst>
              <a:ext uri="{FF2B5EF4-FFF2-40B4-BE49-F238E27FC236}">
                <a16:creationId xmlns:a16="http://schemas.microsoft.com/office/drawing/2014/main" id="{05DC0D2B-B771-EC1A-3526-C7DB9E301F35}"/>
              </a:ext>
            </a:extLst>
          </p:cNvPr>
          <p:cNvPicPr>
            <a:picLocks noChangeAspect="1"/>
          </p:cNvPicPr>
          <p:nvPr/>
        </p:nvPicPr>
        <p:blipFill>
          <a:blip r:embed="rId5"/>
          <a:stretch>
            <a:fillRect/>
          </a:stretch>
        </p:blipFill>
        <p:spPr>
          <a:xfrm>
            <a:off x="6742298" y="3429000"/>
            <a:ext cx="4134427" cy="1047896"/>
          </a:xfrm>
          <a:prstGeom prst="rect">
            <a:avLst/>
          </a:prstGeom>
        </p:spPr>
      </p:pic>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Tree>
    <p:extLst>
      <p:ext uri="{BB962C8B-B14F-4D97-AF65-F5344CB8AC3E}">
        <p14:creationId xmlns:p14="http://schemas.microsoft.com/office/powerpoint/2010/main" val="313022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11206" y="2787519"/>
            <a:ext cx="6448300" cy="369332"/>
          </a:xfrm>
          <a:prstGeom prst="rect">
            <a:avLst/>
          </a:prstGeom>
          <a:noFill/>
        </p:spPr>
        <p:txBody>
          <a:bodyPr wrap="square">
            <a:spAutoFit/>
          </a:bodyPr>
          <a:lstStyle/>
          <a:p>
            <a:r>
              <a:rPr lang="es-ES" dirty="0"/>
              <a:t>Verifica que una condición sea verdadera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assertTrue</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assertFalse</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una condición sea falsa</a:t>
            </a:r>
            <a:endParaRPr lang="en-US" dirty="0"/>
          </a:p>
        </p:txBody>
      </p:sp>
      <p:pic>
        <p:nvPicPr>
          <p:cNvPr id="7" name="Picture 6">
            <a:extLst>
              <a:ext uri="{FF2B5EF4-FFF2-40B4-BE49-F238E27FC236}">
                <a16:creationId xmlns:a16="http://schemas.microsoft.com/office/drawing/2014/main" id="{1189B44C-5D4B-4D52-C697-F885AF513AD5}"/>
              </a:ext>
            </a:extLst>
          </p:cNvPr>
          <p:cNvPicPr>
            <a:picLocks noChangeAspect="1"/>
          </p:cNvPicPr>
          <p:nvPr/>
        </p:nvPicPr>
        <p:blipFill>
          <a:blip r:embed="rId4"/>
          <a:stretch>
            <a:fillRect/>
          </a:stretch>
        </p:blipFill>
        <p:spPr>
          <a:xfrm>
            <a:off x="1321611" y="3259826"/>
            <a:ext cx="4277322" cy="1076475"/>
          </a:xfrm>
          <a:prstGeom prst="rect">
            <a:avLst/>
          </a:prstGeom>
        </p:spPr>
      </p:pic>
      <p:pic>
        <p:nvPicPr>
          <p:cNvPr id="13" name="Picture 12">
            <a:extLst>
              <a:ext uri="{FF2B5EF4-FFF2-40B4-BE49-F238E27FC236}">
                <a16:creationId xmlns:a16="http://schemas.microsoft.com/office/drawing/2014/main" id="{FE01FD3D-ED9B-CA1D-3EDA-C5D005E2A0F8}"/>
              </a:ext>
            </a:extLst>
          </p:cNvPr>
          <p:cNvPicPr>
            <a:picLocks noChangeAspect="1"/>
          </p:cNvPicPr>
          <p:nvPr/>
        </p:nvPicPr>
        <p:blipFill>
          <a:blip r:embed="rId5"/>
          <a:stretch>
            <a:fillRect/>
          </a:stretch>
        </p:blipFill>
        <p:spPr>
          <a:xfrm>
            <a:off x="6688330" y="3259826"/>
            <a:ext cx="4182059" cy="1028844"/>
          </a:xfrm>
          <a:prstGeom prst="rect">
            <a:avLst/>
          </a:prstGeom>
        </p:spPr>
      </p:pic>
    </p:spTree>
    <p:extLst>
      <p:ext uri="{BB962C8B-B14F-4D97-AF65-F5344CB8AC3E}">
        <p14:creationId xmlns:p14="http://schemas.microsoft.com/office/powerpoint/2010/main" val="265843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44064"/>
            <a:ext cx="6448300" cy="369332"/>
          </a:xfrm>
          <a:prstGeom prst="rect">
            <a:avLst/>
          </a:prstGeom>
          <a:noFill/>
        </p:spPr>
        <p:txBody>
          <a:bodyPr wrap="square">
            <a:spAutoFit/>
          </a:bodyPr>
          <a:lstStyle/>
          <a:p>
            <a:r>
              <a:rPr lang="es-ES" dirty="0"/>
              <a:t>Verifica que un objeto sea </a:t>
            </a:r>
            <a:r>
              <a:rPr lang="es-ES" dirty="0" err="1"/>
              <a:t>null</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assertNull</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assertNotNull</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 objeto no sea </a:t>
            </a:r>
            <a:r>
              <a:rPr lang="es-ES" dirty="0" err="1"/>
              <a:t>null</a:t>
            </a:r>
            <a:endParaRPr lang="en-US" dirty="0"/>
          </a:p>
        </p:txBody>
      </p:sp>
      <p:pic>
        <p:nvPicPr>
          <p:cNvPr id="4" name="Picture 3">
            <a:extLst>
              <a:ext uri="{FF2B5EF4-FFF2-40B4-BE49-F238E27FC236}">
                <a16:creationId xmlns:a16="http://schemas.microsoft.com/office/drawing/2014/main" id="{971BA103-D818-C10F-0B8A-DA1938F7C05D}"/>
              </a:ext>
            </a:extLst>
          </p:cNvPr>
          <p:cNvPicPr>
            <a:picLocks noChangeAspect="1"/>
          </p:cNvPicPr>
          <p:nvPr/>
        </p:nvPicPr>
        <p:blipFill>
          <a:blip r:embed="rId4"/>
          <a:stretch>
            <a:fillRect/>
          </a:stretch>
        </p:blipFill>
        <p:spPr>
          <a:xfrm>
            <a:off x="1404208" y="3316984"/>
            <a:ext cx="3362794" cy="1066949"/>
          </a:xfrm>
          <a:prstGeom prst="rect">
            <a:avLst/>
          </a:prstGeom>
        </p:spPr>
      </p:pic>
      <p:pic>
        <p:nvPicPr>
          <p:cNvPr id="14" name="Picture 13">
            <a:extLst>
              <a:ext uri="{FF2B5EF4-FFF2-40B4-BE49-F238E27FC236}">
                <a16:creationId xmlns:a16="http://schemas.microsoft.com/office/drawing/2014/main" id="{8B4C636F-7653-9309-7933-75DBD76DCA7D}"/>
              </a:ext>
            </a:extLst>
          </p:cNvPr>
          <p:cNvPicPr>
            <a:picLocks noChangeAspect="1"/>
          </p:cNvPicPr>
          <p:nvPr/>
        </p:nvPicPr>
        <p:blipFill>
          <a:blip r:embed="rId5"/>
          <a:stretch>
            <a:fillRect/>
          </a:stretch>
        </p:blipFill>
        <p:spPr>
          <a:xfrm>
            <a:off x="6739361" y="3316984"/>
            <a:ext cx="3677163" cy="1019317"/>
          </a:xfrm>
          <a:prstGeom prst="rect">
            <a:avLst/>
          </a:prstGeom>
        </p:spPr>
      </p:pic>
    </p:spTree>
    <p:extLst>
      <p:ext uri="{BB962C8B-B14F-4D97-AF65-F5344CB8AC3E}">
        <p14:creationId xmlns:p14="http://schemas.microsoft.com/office/powerpoint/2010/main" val="146743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56515"/>
            <a:ext cx="6448300" cy="369332"/>
          </a:xfrm>
          <a:prstGeom prst="rect">
            <a:avLst/>
          </a:prstGeom>
          <a:noFill/>
        </p:spPr>
        <p:txBody>
          <a:bodyPr wrap="square">
            <a:spAutoFit/>
          </a:bodyPr>
          <a:lstStyle/>
          <a:p>
            <a:r>
              <a:rPr lang="es-ES" dirty="0"/>
              <a:t>Verifica que una excepción sea lanzada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assertThrows</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pic>
        <p:nvPicPr>
          <p:cNvPr id="7" name="Picture 6">
            <a:extLst>
              <a:ext uri="{FF2B5EF4-FFF2-40B4-BE49-F238E27FC236}">
                <a16:creationId xmlns:a16="http://schemas.microsoft.com/office/drawing/2014/main" id="{794D6CE9-96A9-50FF-61E2-F27025BFBEA7}"/>
              </a:ext>
            </a:extLst>
          </p:cNvPr>
          <p:cNvPicPr>
            <a:picLocks noChangeAspect="1"/>
          </p:cNvPicPr>
          <p:nvPr/>
        </p:nvPicPr>
        <p:blipFill>
          <a:blip r:embed="rId4"/>
          <a:stretch>
            <a:fillRect/>
          </a:stretch>
        </p:blipFill>
        <p:spPr>
          <a:xfrm>
            <a:off x="1359216" y="3341927"/>
            <a:ext cx="4391638" cy="1247949"/>
          </a:xfrm>
          <a:prstGeom prst="rect">
            <a:avLst/>
          </a:prstGeom>
        </p:spPr>
      </p:pic>
      <p:sp>
        <p:nvSpPr>
          <p:cNvPr id="10" name="TextBox 9">
            <a:extLst>
              <a:ext uri="{FF2B5EF4-FFF2-40B4-BE49-F238E27FC236}">
                <a16:creationId xmlns:a16="http://schemas.microsoft.com/office/drawing/2014/main" id="{DAEF8C5C-EF87-BA98-4090-87F220BD5A8B}"/>
              </a:ext>
            </a:extLst>
          </p:cNvPr>
          <p:cNvSpPr txBox="1"/>
          <p:nvPr/>
        </p:nvSpPr>
        <p:spPr>
          <a:xfrm>
            <a:off x="6621899" y="3324058"/>
            <a:ext cx="6448300" cy="646331"/>
          </a:xfrm>
          <a:prstGeom prst="rect">
            <a:avLst/>
          </a:prstGeom>
          <a:noFill/>
        </p:spPr>
        <p:txBody>
          <a:bodyPr wrap="square">
            <a:spAutoFit/>
          </a:bodyPr>
          <a:lstStyle/>
          <a:p>
            <a:r>
              <a:rPr lang="es-ES" dirty="0"/>
              <a:t>Hay varios más… </a:t>
            </a:r>
          </a:p>
          <a:p>
            <a:r>
              <a:rPr lang="es-ES" dirty="0"/>
              <a:t>pero mejor los vemos con una práctica …</a:t>
            </a:r>
          </a:p>
        </p:txBody>
      </p:sp>
    </p:spTree>
    <p:extLst>
      <p:ext uri="{BB962C8B-B14F-4D97-AF65-F5344CB8AC3E}">
        <p14:creationId xmlns:p14="http://schemas.microsoft.com/office/powerpoint/2010/main" val="182155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1</a:t>
            </a:r>
          </a:p>
        </p:txBody>
      </p:sp>
      <p:sp>
        <p:nvSpPr>
          <p:cNvPr id="4" name="TextBox 3">
            <a:extLst>
              <a:ext uri="{FF2B5EF4-FFF2-40B4-BE49-F238E27FC236}">
                <a16:creationId xmlns:a16="http://schemas.microsoft.com/office/drawing/2014/main" id="{C211DDA5-5E3C-F87E-A6F4-673372D49FB1}"/>
              </a:ext>
            </a:extLst>
          </p:cNvPr>
          <p:cNvSpPr txBox="1"/>
          <p:nvPr/>
        </p:nvSpPr>
        <p:spPr>
          <a:xfrm>
            <a:off x="3693072" y="4740006"/>
            <a:ext cx="6448096" cy="369332"/>
          </a:xfrm>
          <a:prstGeom prst="rect">
            <a:avLst/>
          </a:prstGeom>
          <a:noFill/>
        </p:spPr>
        <p:txBody>
          <a:bodyPr wrap="square">
            <a:spAutoFit/>
          </a:bodyPr>
          <a:lstStyle/>
          <a:p>
            <a:r>
              <a:rPr lang="en-US" dirty="0" err="1">
                <a:hlinkClick r:id="rId4"/>
              </a:rPr>
              <a:t>adrianfernandezdz</a:t>
            </a:r>
            <a:r>
              <a:rPr lang="en-US" dirty="0">
                <a:hlinkClick r:id="rId4"/>
              </a:rPr>
              <a:t>/</a:t>
            </a:r>
            <a:r>
              <a:rPr lang="en-US" dirty="0" err="1">
                <a:hlinkClick r:id="rId4"/>
              </a:rPr>
              <a:t>IndraTDD</a:t>
            </a:r>
            <a:r>
              <a:rPr lang="en-US" dirty="0">
                <a:hlinkClick r:id="rId4"/>
              </a:rPr>
              <a:t> (github.com)</a:t>
            </a:r>
            <a:endParaRPr lang="en-US" dirty="0"/>
          </a:p>
        </p:txBody>
      </p:sp>
    </p:spTree>
    <p:extLst>
      <p:ext uri="{BB962C8B-B14F-4D97-AF65-F5344CB8AC3E}">
        <p14:creationId xmlns:p14="http://schemas.microsoft.com/office/powerpoint/2010/main" val="392355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2</a:t>
            </a:r>
          </a:p>
        </p:txBody>
      </p:sp>
    </p:spTree>
    <p:extLst>
      <p:ext uri="{BB962C8B-B14F-4D97-AF65-F5344CB8AC3E}">
        <p14:creationId xmlns:p14="http://schemas.microsoft.com/office/powerpoint/2010/main" val="281676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6214536" y="2447243"/>
            <a:ext cx="11538065" cy="2923877"/>
          </a:xfrm>
          <a:prstGeom prst="rect">
            <a:avLst/>
          </a:prstGeom>
          <a:noFill/>
        </p:spPr>
        <p:txBody>
          <a:bodyPr wrap="square" rtlCol="0">
            <a:spAutoFit/>
          </a:bodyPr>
          <a:lstStyle/>
          <a:p>
            <a:r>
              <a:rPr lang="en-US" sz="2800" i="1" dirty="0"/>
              <a:t>Adrián Fernández Díaz</a:t>
            </a:r>
            <a:endParaRPr lang="en-US" sz="4000" i="1" dirty="0"/>
          </a:p>
          <a:p>
            <a:endParaRPr lang="en-US" sz="4000" i="1" dirty="0"/>
          </a:p>
          <a:p>
            <a:r>
              <a:rPr lang="en-US" sz="2000" i="1" dirty="0"/>
              <a:t>6 </a:t>
            </a:r>
            <a:r>
              <a:rPr lang="en-US" sz="2000" i="1" dirty="0" err="1"/>
              <a:t>años</a:t>
            </a:r>
            <a:r>
              <a:rPr lang="en-US" sz="2000" i="1" dirty="0"/>
              <a:t> </a:t>
            </a:r>
            <a:r>
              <a:rPr lang="en-US" sz="2000" i="1" dirty="0" err="1"/>
              <a:t>como</a:t>
            </a:r>
            <a:r>
              <a:rPr lang="en-US" sz="2000" i="1" dirty="0"/>
              <a:t> </a:t>
            </a:r>
            <a:r>
              <a:rPr lang="en-US" sz="2000" i="1" dirty="0" err="1"/>
              <a:t>desarrollador</a:t>
            </a:r>
            <a:r>
              <a:rPr lang="en-US" sz="2000" i="1" dirty="0"/>
              <a:t> web (FE/BE)</a:t>
            </a:r>
          </a:p>
          <a:p>
            <a:r>
              <a:rPr lang="en-US" sz="2000" i="1" dirty="0"/>
              <a:t>3 </a:t>
            </a:r>
            <a:r>
              <a:rPr lang="en-US" sz="2000" i="1" dirty="0" err="1"/>
              <a:t>años</a:t>
            </a:r>
            <a:r>
              <a:rPr lang="en-US" sz="2000" i="1" dirty="0"/>
              <a:t> </a:t>
            </a:r>
            <a:r>
              <a:rPr lang="en-US" sz="2000" i="1" dirty="0" err="1"/>
              <a:t>como</a:t>
            </a:r>
            <a:r>
              <a:rPr lang="en-US" sz="2000" i="1" dirty="0"/>
              <a:t> </a:t>
            </a:r>
            <a:r>
              <a:rPr lang="en-US" sz="2000" i="1" dirty="0" err="1"/>
              <a:t>Profesor</a:t>
            </a:r>
            <a:r>
              <a:rPr lang="en-US" sz="2000" i="1" dirty="0"/>
              <a:t> / </a:t>
            </a:r>
            <a:r>
              <a:rPr lang="en-US" sz="2000" i="1" dirty="0" err="1"/>
              <a:t>Formador</a:t>
            </a:r>
            <a:endParaRPr lang="en-US" sz="2000" i="1" dirty="0"/>
          </a:p>
          <a:p>
            <a:r>
              <a:rPr lang="en-US" sz="1400" i="1" dirty="0" err="1"/>
              <a:t>Actualmente</a:t>
            </a:r>
            <a:r>
              <a:rPr lang="en-US" sz="1400" i="1" dirty="0"/>
              <a:t> </a:t>
            </a:r>
            <a:r>
              <a:rPr lang="en-US" sz="1400" i="1" dirty="0" err="1"/>
              <a:t>participando</a:t>
            </a:r>
            <a:r>
              <a:rPr lang="en-US" sz="1400" i="1" dirty="0"/>
              <a:t> </a:t>
            </a:r>
            <a:r>
              <a:rPr lang="en-US" sz="1400" i="1" dirty="0" err="1"/>
              <a:t>en</a:t>
            </a:r>
            <a:r>
              <a:rPr lang="en-US" sz="1400" i="1" dirty="0"/>
              <a:t> </a:t>
            </a:r>
            <a:r>
              <a:rPr lang="en-US" sz="1400" i="1" dirty="0" err="1"/>
              <a:t>varias</a:t>
            </a:r>
            <a:r>
              <a:rPr lang="en-US" sz="1400" i="1" dirty="0"/>
              <a:t> </a:t>
            </a:r>
            <a:r>
              <a:rPr lang="en-US" sz="1400" i="1" dirty="0" err="1"/>
              <a:t>iniciativas</a:t>
            </a:r>
            <a:r>
              <a:rPr lang="en-US" sz="1400" i="1" dirty="0"/>
              <a:t> de testing de mi </a:t>
            </a:r>
            <a:r>
              <a:rPr lang="en-US" sz="1400" i="1" dirty="0" err="1"/>
              <a:t>empresa</a:t>
            </a:r>
            <a:r>
              <a:rPr lang="en-US" sz="1400" i="1" dirty="0"/>
              <a:t>. </a:t>
            </a:r>
          </a:p>
          <a:p>
            <a:endParaRPr lang="en-US" sz="1400" i="1" dirty="0"/>
          </a:p>
          <a:p>
            <a:r>
              <a:rPr lang="en-US" sz="1400" i="1" dirty="0" err="1"/>
              <a:t>Contacto</a:t>
            </a:r>
            <a:r>
              <a:rPr lang="en-US" sz="1400" i="1" dirty="0"/>
              <a:t>: </a:t>
            </a:r>
          </a:p>
          <a:p>
            <a:endParaRPr lang="en-US" sz="1400" i="1" dirty="0"/>
          </a:p>
          <a:p>
            <a:endParaRPr lang="en-US" sz="2000" i="1" dirty="0" err="1"/>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361723" y="1343233"/>
            <a:ext cx="11538065" cy="707886"/>
          </a:xfrm>
          <a:prstGeom prst="rect">
            <a:avLst/>
          </a:prstGeom>
          <a:noFill/>
        </p:spPr>
        <p:txBody>
          <a:bodyPr wrap="square" rtlCol="0">
            <a:spAutoFit/>
          </a:bodyPr>
          <a:lstStyle/>
          <a:p>
            <a:r>
              <a:rPr lang="en-US" sz="4000" dirty="0"/>
              <a:t>Breve </a:t>
            </a:r>
            <a:r>
              <a:rPr lang="en-US" sz="4000" dirty="0" err="1"/>
              <a:t>presentación</a:t>
            </a:r>
            <a:endParaRPr lang="en-US" sz="4000" dirty="0"/>
          </a:p>
        </p:txBody>
      </p:sp>
      <p:pic>
        <p:nvPicPr>
          <p:cNvPr id="4" name="Picture 3">
            <a:extLst>
              <a:ext uri="{FF2B5EF4-FFF2-40B4-BE49-F238E27FC236}">
                <a16:creationId xmlns:a16="http://schemas.microsoft.com/office/drawing/2014/main" id="{7DD080BC-4187-96CA-FAFE-FE5E1C0CB906}"/>
              </a:ext>
            </a:extLst>
          </p:cNvPr>
          <p:cNvPicPr>
            <a:picLocks noChangeAspect="1"/>
          </p:cNvPicPr>
          <p:nvPr/>
        </p:nvPicPr>
        <p:blipFill>
          <a:blip r:embed="rId3"/>
          <a:stretch>
            <a:fillRect/>
          </a:stretch>
        </p:blipFill>
        <p:spPr>
          <a:xfrm>
            <a:off x="3505937" y="2473112"/>
            <a:ext cx="2238687" cy="2181529"/>
          </a:xfrm>
          <a:prstGeom prst="rect">
            <a:avLst/>
          </a:prstGeom>
        </p:spPr>
      </p:pic>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4"/>
          <a:stretch>
            <a:fillRect/>
          </a:stretch>
        </p:blipFill>
        <p:spPr>
          <a:xfrm>
            <a:off x="1829256" y="290629"/>
            <a:ext cx="1676681" cy="707887"/>
          </a:xfrm>
          <a:prstGeom prst="rect">
            <a:avLst/>
          </a:prstGeom>
        </p:spPr>
      </p:pic>
    </p:spTree>
    <p:extLst>
      <p:ext uri="{BB962C8B-B14F-4D97-AF65-F5344CB8AC3E}">
        <p14:creationId xmlns:p14="http://schemas.microsoft.com/office/powerpoint/2010/main" val="48187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14" name="TextBox 13">
            <a:extLst>
              <a:ext uri="{FF2B5EF4-FFF2-40B4-BE49-F238E27FC236}">
                <a16:creationId xmlns:a16="http://schemas.microsoft.com/office/drawing/2014/main" id="{B5347050-FB0C-E1F8-B5A5-3E5B77DC1EE8}"/>
              </a:ext>
            </a:extLst>
          </p:cNvPr>
          <p:cNvSpPr txBox="1"/>
          <p:nvPr/>
        </p:nvSpPr>
        <p:spPr>
          <a:xfrm>
            <a:off x="1347392" y="2372726"/>
            <a:ext cx="7664528" cy="2308324"/>
          </a:xfrm>
          <a:prstGeom prst="rect">
            <a:avLst/>
          </a:prstGeom>
          <a:noFill/>
        </p:spPr>
        <p:txBody>
          <a:bodyPr wrap="square" rtlCol="0">
            <a:spAutoFit/>
          </a:bodyPr>
          <a:lstStyle/>
          <a:p>
            <a:r>
              <a:rPr lang="en-US" sz="2400" dirty="0"/>
              <a:t>@ParameterizedTest Nos </a:t>
            </a:r>
            <a:r>
              <a:rPr lang="en-US" sz="2400" dirty="0" err="1"/>
              <a:t>permite</a:t>
            </a:r>
            <a:r>
              <a:rPr lang="en-US" sz="2400" dirty="0"/>
              <a:t> </a:t>
            </a:r>
            <a:r>
              <a:rPr lang="en-US" sz="2400" dirty="0" err="1"/>
              <a:t>ejecutar</a:t>
            </a:r>
            <a:r>
              <a:rPr lang="en-US" sz="2400" dirty="0"/>
              <a:t> </a:t>
            </a:r>
            <a:r>
              <a:rPr lang="en-US" sz="2400" dirty="0" err="1"/>
              <a:t>el</a:t>
            </a:r>
            <a:r>
              <a:rPr lang="en-US" sz="2400" dirty="0"/>
              <a:t> </a:t>
            </a:r>
            <a:r>
              <a:rPr lang="en-US" sz="2400" dirty="0" err="1"/>
              <a:t>mismo</a:t>
            </a:r>
            <a:r>
              <a:rPr lang="en-US" sz="2400" dirty="0"/>
              <a:t> test n </a:t>
            </a:r>
            <a:r>
              <a:rPr lang="en-US" sz="2400" dirty="0" err="1"/>
              <a:t>veces</a:t>
            </a:r>
            <a:r>
              <a:rPr lang="en-US" sz="2400" dirty="0"/>
              <a:t> con </a:t>
            </a:r>
            <a:r>
              <a:rPr lang="en-US" sz="2400" dirty="0" err="1"/>
              <a:t>diferentes</a:t>
            </a:r>
            <a:r>
              <a:rPr lang="en-US" sz="2400" dirty="0"/>
              <a:t> </a:t>
            </a:r>
            <a:r>
              <a:rPr lang="en-US" sz="2400" dirty="0" err="1"/>
              <a:t>parámetros</a:t>
            </a:r>
            <a:r>
              <a:rPr lang="en-US" sz="2400" dirty="0"/>
              <a:t>. Es </a:t>
            </a:r>
            <a:r>
              <a:rPr lang="en-US" sz="2400" dirty="0" err="1"/>
              <a:t>especialmente</a:t>
            </a:r>
            <a:r>
              <a:rPr lang="en-US" sz="2400" dirty="0"/>
              <a:t> </a:t>
            </a:r>
            <a:r>
              <a:rPr lang="en-US" sz="2400" dirty="0" err="1"/>
              <a:t>útil</a:t>
            </a:r>
            <a:r>
              <a:rPr lang="en-US" sz="2400" dirty="0"/>
              <a:t> </a:t>
            </a:r>
            <a:r>
              <a:rPr lang="en-US" sz="2400" dirty="0" err="1"/>
              <a:t>en</a:t>
            </a:r>
            <a:r>
              <a:rPr lang="en-US" sz="2400" dirty="0"/>
              <a:t> </a:t>
            </a:r>
            <a:r>
              <a:rPr lang="en-US" sz="2400" dirty="0" err="1"/>
              <a:t>casos</a:t>
            </a:r>
            <a:r>
              <a:rPr lang="en-US" sz="2400" dirty="0"/>
              <a:t> </a:t>
            </a:r>
            <a:r>
              <a:rPr lang="en-US" sz="2400" dirty="0" err="1"/>
              <a:t>en</a:t>
            </a:r>
            <a:r>
              <a:rPr lang="en-US" sz="2400" dirty="0"/>
              <a:t> </a:t>
            </a:r>
            <a:r>
              <a:rPr lang="en-US" sz="2400" dirty="0" err="1"/>
              <a:t>métodos</a:t>
            </a:r>
            <a:r>
              <a:rPr lang="en-US" sz="2400" dirty="0"/>
              <a:t> </a:t>
            </a:r>
            <a:r>
              <a:rPr lang="en-US" sz="2400" dirty="0" err="1"/>
              <a:t>dónde</a:t>
            </a:r>
            <a:r>
              <a:rPr lang="en-US" sz="2400" dirty="0"/>
              <a:t> temenos </a:t>
            </a:r>
            <a:r>
              <a:rPr lang="en-US" sz="2400" dirty="0" err="1"/>
              <a:t>muchos</a:t>
            </a:r>
            <a:r>
              <a:rPr lang="en-US" sz="2400" dirty="0"/>
              <a:t> </a:t>
            </a:r>
            <a:r>
              <a:rPr lang="en-US" sz="2400" dirty="0" err="1"/>
              <a:t>parámetros</a:t>
            </a:r>
            <a:r>
              <a:rPr lang="en-US" sz="2400" dirty="0"/>
              <a:t> o </a:t>
            </a:r>
            <a:r>
              <a:rPr lang="en-US" sz="2400" dirty="0" err="1"/>
              <a:t>muchos</a:t>
            </a:r>
            <a:r>
              <a:rPr lang="en-US" sz="2400" dirty="0"/>
              <a:t> </a:t>
            </a:r>
            <a:r>
              <a:rPr lang="en-US" sz="2400" dirty="0" err="1"/>
              <a:t>casos</a:t>
            </a:r>
            <a:r>
              <a:rPr lang="en-US" sz="2400" dirty="0"/>
              <a:t> que </a:t>
            </a:r>
            <a:r>
              <a:rPr lang="en-US" sz="2400" dirty="0" err="1"/>
              <a:t>probar</a:t>
            </a:r>
            <a:r>
              <a:rPr lang="en-US" sz="2400" dirty="0"/>
              <a:t>.</a:t>
            </a:r>
          </a:p>
          <a:p>
            <a:endParaRPr lang="en-US" sz="2400" dirty="0"/>
          </a:p>
          <a:p>
            <a:r>
              <a:rPr lang="en-US" sz="2400" dirty="0" err="1"/>
              <a:t>Veamos</a:t>
            </a:r>
            <a:r>
              <a:rPr lang="en-US" sz="2400" dirty="0"/>
              <a:t> </a:t>
            </a:r>
            <a:r>
              <a:rPr lang="en-US" sz="2400" dirty="0" err="1"/>
              <a:t>algunos</a:t>
            </a:r>
            <a:r>
              <a:rPr lang="en-US" sz="2400" dirty="0"/>
              <a:t> </a:t>
            </a:r>
            <a:r>
              <a:rPr lang="en-US" sz="2400" dirty="0" err="1"/>
              <a:t>ejemplos</a:t>
            </a:r>
            <a:r>
              <a:rPr lang="en-US" sz="2400" dirty="0"/>
              <a:t>…</a:t>
            </a:r>
          </a:p>
        </p:txBody>
      </p:sp>
    </p:spTree>
    <p:extLst>
      <p:ext uri="{BB962C8B-B14F-4D97-AF65-F5344CB8AC3E}">
        <p14:creationId xmlns:p14="http://schemas.microsoft.com/office/powerpoint/2010/main" val="29691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@CsvSource() -&gt; </a:t>
            </a:r>
            <a:r>
              <a:rPr lang="en-US" sz="2400" dirty="0" err="1"/>
              <a:t>nos</a:t>
            </a:r>
            <a:r>
              <a:rPr lang="en-US" sz="2400" dirty="0"/>
              <a:t> </a:t>
            </a:r>
            <a:r>
              <a:rPr lang="en-US" sz="2400" dirty="0" err="1"/>
              <a:t>permite</a:t>
            </a:r>
            <a:r>
              <a:rPr lang="en-US" sz="2400" dirty="0"/>
              <a:t> pasar </a:t>
            </a:r>
            <a:r>
              <a:rPr lang="en-US" sz="2400" dirty="0" err="1"/>
              <a:t>una</a:t>
            </a:r>
            <a:r>
              <a:rPr lang="en-US" sz="2400" dirty="0"/>
              <a:t> </a:t>
            </a:r>
            <a:r>
              <a:rPr lang="en-US" sz="2400" dirty="0" err="1"/>
              <a:t>matriz</a:t>
            </a:r>
            <a:r>
              <a:rPr lang="en-US" sz="2400" dirty="0"/>
              <a:t> de </a:t>
            </a:r>
            <a:r>
              <a:rPr lang="en-US" sz="2400" dirty="0" err="1"/>
              <a:t>datos</a:t>
            </a:r>
            <a:r>
              <a:rPr lang="en-US" sz="2400" dirty="0"/>
              <a:t>:</a:t>
            </a:r>
          </a:p>
          <a:p>
            <a:endParaRPr lang="en-US" sz="2400" dirty="0"/>
          </a:p>
          <a:p>
            <a:endParaRPr lang="en-US" sz="2400" dirty="0"/>
          </a:p>
        </p:txBody>
      </p:sp>
      <p:pic>
        <p:nvPicPr>
          <p:cNvPr id="7" name="Picture 6">
            <a:extLst>
              <a:ext uri="{FF2B5EF4-FFF2-40B4-BE49-F238E27FC236}">
                <a16:creationId xmlns:a16="http://schemas.microsoft.com/office/drawing/2014/main" id="{76A3AFA7-B4ED-545E-DA39-3737AA28B066}"/>
              </a:ext>
            </a:extLst>
          </p:cNvPr>
          <p:cNvPicPr>
            <a:picLocks noChangeAspect="1"/>
          </p:cNvPicPr>
          <p:nvPr/>
        </p:nvPicPr>
        <p:blipFill>
          <a:blip r:embed="rId4"/>
          <a:stretch>
            <a:fillRect/>
          </a:stretch>
        </p:blipFill>
        <p:spPr>
          <a:xfrm>
            <a:off x="1347392" y="3968890"/>
            <a:ext cx="10474504" cy="2413318"/>
          </a:xfrm>
          <a:prstGeom prst="rect">
            <a:avLst/>
          </a:prstGeom>
        </p:spPr>
      </p:pic>
    </p:spTree>
    <p:extLst>
      <p:ext uri="{BB962C8B-B14F-4D97-AF65-F5344CB8AC3E}">
        <p14:creationId xmlns:p14="http://schemas.microsoft.com/office/powerpoint/2010/main" val="277144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@ValueSource() -&gt; </a:t>
            </a:r>
            <a:r>
              <a:rPr lang="en-US" sz="2400" dirty="0" err="1"/>
              <a:t>nos</a:t>
            </a:r>
            <a:r>
              <a:rPr lang="en-US" sz="2400" dirty="0"/>
              <a:t> </a:t>
            </a:r>
            <a:r>
              <a:rPr lang="en-US" sz="2400" dirty="0" err="1"/>
              <a:t>permite</a:t>
            </a:r>
            <a:r>
              <a:rPr lang="en-US" sz="2400" dirty="0"/>
              <a:t> pasar un array de </a:t>
            </a:r>
            <a:r>
              <a:rPr lang="en-US" sz="2400" dirty="0" err="1"/>
              <a:t>datos</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74F1CA6F-41C2-A7FB-3F1F-D66E71FE8F21}"/>
              </a:ext>
            </a:extLst>
          </p:cNvPr>
          <p:cNvPicPr>
            <a:picLocks noChangeAspect="1"/>
          </p:cNvPicPr>
          <p:nvPr/>
        </p:nvPicPr>
        <p:blipFill>
          <a:blip r:embed="rId4"/>
          <a:stretch>
            <a:fillRect/>
          </a:stretch>
        </p:blipFill>
        <p:spPr>
          <a:xfrm>
            <a:off x="0" y="4301883"/>
            <a:ext cx="12192000" cy="876246"/>
          </a:xfrm>
          <a:prstGeom prst="rect">
            <a:avLst/>
          </a:prstGeom>
        </p:spPr>
      </p:pic>
    </p:spTree>
    <p:extLst>
      <p:ext uri="{BB962C8B-B14F-4D97-AF65-F5344CB8AC3E}">
        <p14:creationId xmlns:p14="http://schemas.microsoft.com/office/powerpoint/2010/main" val="1542329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117995"/>
            <a:ext cx="10417888" cy="1938992"/>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r>
              <a:rPr lang="en-US" sz="2400" dirty="0"/>
              <a:t>@MethodSource() -&gt; </a:t>
            </a:r>
            <a:r>
              <a:rPr lang="en-US" sz="2400" dirty="0" err="1"/>
              <a:t>nos</a:t>
            </a:r>
            <a:r>
              <a:rPr lang="en-US" sz="2400" dirty="0"/>
              <a:t> </a:t>
            </a:r>
            <a:r>
              <a:rPr lang="en-US" sz="2400" dirty="0" err="1"/>
              <a:t>permite</a:t>
            </a:r>
            <a:r>
              <a:rPr lang="en-US" sz="2400" dirty="0"/>
              <a:t> pasar matrices de </a:t>
            </a:r>
            <a:r>
              <a:rPr lang="en-US" sz="2400" dirty="0" err="1"/>
              <a:t>datos</a:t>
            </a:r>
            <a:r>
              <a:rPr lang="en-US" sz="2400" dirty="0"/>
              <a:t> </a:t>
            </a:r>
            <a:r>
              <a:rPr lang="en-US" sz="2400" dirty="0" err="1"/>
              <a:t>más</a:t>
            </a:r>
            <a:r>
              <a:rPr lang="en-US" sz="2400" dirty="0"/>
              <a:t> </a:t>
            </a:r>
            <a:r>
              <a:rPr lang="en-US" sz="2400" dirty="0" err="1"/>
              <a:t>personalizadas</a:t>
            </a:r>
            <a:r>
              <a:rPr lang="en-US" sz="2400" dirty="0"/>
              <a:t>, con </a:t>
            </a:r>
            <a:r>
              <a:rPr lang="en-US" sz="2400" dirty="0" err="1"/>
              <a:t>objetos</a:t>
            </a:r>
            <a:r>
              <a:rPr lang="en-US" sz="2400" dirty="0"/>
              <a:t> </a:t>
            </a:r>
            <a:r>
              <a:rPr lang="en-US" sz="2400" dirty="0" err="1"/>
              <a:t>complejos</a:t>
            </a:r>
            <a:r>
              <a:rPr lang="en-US" sz="2400" dirty="0"/>
              <a:t> </a:t>
            </a:r>
            <a:r>
              <a:rPr lang="en-US" sz="2400" dirty="0" err="1"/>
              <a:t>si</a:t>
            </a:r>
            <a:r>
              <a:rPr lang="en-US" sz="2400" dirty="0"/>
              <a:t> </a:t>
            </a:r>
            <a:r>
              <a:rPr lang="en-US" sz="2400" dirty="0" err="1"/>
              <a:t>fuera</a:t>
            </a:r>
            <a:r>
              <a:rPr lang="en-US" sz="2400" dirty="0"/>
              <a:t> </a:t>
            </a:r>
            <a:r>
              <a:rPr lang="en-US" sz="2400" dirty="0" err="1"/>
              <a:t>necesario</a:t>
            </a:r>
            <a:r>
              <a:rPr lang="en-US" sz="2400" dirty="0"/>
              <a:t>:</a:t>
            </a:r>
          </a:p>
          <a:p>
            <a:endParaRPr lang="en-US" sz="2400" dirty="0"/>
          </a:p>
          <a:p>
            <a:endParaRPr lang="en-US" sz="2400" dirty="0"/>
          </a:p>
        </p:txBody>
      </p:sp>
      <p:pic>
        <p:nvPicPr>
          <p:cNvPr id="8" name="Picture 7">
            <a:extLst>
              <a:ext uri="{FF2B5EF4-FFF2-40B4-BE49-F238E27FC236}">
                <a16:creationId xmlns:a16="http://schemas.microsoft.com/office/drawing/2014/main" id="{52C8747C-12D9-488F-2F92-5D54D2E8127C}"/>
              </a:ext>
            </a:extLst>
          </p:cNvPr>
          <p:cNvPicPr>
            <a:picLocks noChangeAspect="1"/>
          </p:cNvPicPr>
          <p:nvPr/>
        </p:nvPicPr>
        <p:blipFill>
          <a:blip r:embed="rId4"/>
          <a:stretch>
            <a:fillRect/>
          </a:stretch>
        </p:blipFill>
        <p:spPr>
          <a:xfrm>
            <a:off x="2943529" y="4894626"/>
            <a:ext cx="5428311" cy="2100300"/>
          </a:xfrm>
          <a:prstGeom prst="rect">
            <a:avLst/>
          </a:prstGeom>
        </p:spPr>
      </p:pic>
      <p:pic>
        <p:nvPicPr>
          <p:cNvPr id="11" name="Picture 10">
            <a:extLst>
              <a:ext uri="{FF2B5EF4-FFF2-40B4-BE49-F238E27FC236}">
                <a16:creationId xmlns:a16="http://schemas.microsoft.com/office/drawing/2014/main" id="{33775435-EBC7-BF2B-584C-0A670A2CD459}"/>
              </a:ext>
            </a:extLst>
          </p:cNvPr>
          <p:cNvPicPr>
            <a:picLocks noChangeAspect="1"/>
          </p:cNvPicPr>
          <p:nvPr/>
        </p:nvPicPr>
        <p:blipFill>
          <a:blip r:embed="rId5"/>
          <a:stretch>
            <a:fillRect/>
          </a:stretch>
        </p:blipFill>
        <p:spPr>
          <a:xfrm>
            <a:off x="159689" y="3297155"/>
            <a:ext cx="12192000" cy="1519663"/>
          </a:xfrm>
          <a:prstGeom prst="rect">
            <a:avLst/>
          </a:prstGeom>
        </p:spPr>
      </p:pic>
    </p:spTree>
    <p:extLst>
      <p:ext uri="{BB962C8B-B14F-4D97-AF65-F5344CB8AC3E}">
        <p14:creationId xmlns:p14="http://schemas.microsoft.com/office/powerpoint/2010/main" val="311621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748464" y="2921168"/>
            <a:ext cx="6448300" cy="1323439"/>
          </a:xfrm>
          <a:prstGeom prst="rect">
            <a:avLst/>
          </a:prstGeom>
          <a:noFill/>
        </p:spPr>
        <p:txBody>
          <a:bodyPr wrap="square">
            <a:spAutoFit/>
          </a:bodyPr>
          <a:lstStyle/>
          <a:p>
            <a:r>
              <a:rPr lang="es-ES" sz="4000" b="1" i="1" dirty="0"/>
              <a:t>Taller 3 – @ParameterizedTest</a:t>
            </a:r>
          </a:p>
        </p:txBody>
      </p:sp>
    </p:spTree>
    <p:extLst>
      <p:ext uri="{BB962C8B-B14F-4D97-AF65-F5344CB8AC3E}">
        <p14:creationId xmlns:p14="http://schemas.microsoft.com/office/powerpoint/2010/main" val="234865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3970318"/>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@BeforeAll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@BeforeEach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a:p>
            <a:endParaRPr lang="es-ES" sz="1200" dirty="0"/>
          </a:p>
          <a:p>
            <a:r>
              <a:rPr lang="es-ES" sz="1200" b="1" i="1" dirty="0"/>
              <a:t>@AfterAll -&gt; </a:t>
            </a:r>
            <a:r>
              <a:rPr lang="es-ES" sz="1200" dirty="0"/>
              <a:t>Se usa para definir un método que se ejecuta </a:t>
            </a:r>
            <a:r>
              <a:rPr lang="es-ES" sz="1200" b="1" dirty="0"/>
              <a:t>una vez después de todas las pruebas</a:t>
            </a:r>
            <a:r>
              <a:rPr lang="es-ES" sz="1200" dirty="0"/>
              <a:t> en la clase de prueba.</a:t>
            </a:r>
          </a:p>
          <a:p>
            <a:r>
              <a:rPr lang="es-ES" sz="1200" dirty="0"/>
              <a:t>USOS: Ideal para liberar recursos globales, como cerrar conexiones de base de datos o limpiar datos que no se necesitan más.</a:t>
            </a:r>
            <a:endParaRPr lang="es-ES" sz="1200" b="1" i="1" dirty="0"/>
          </a:p>
          <a:p>
            <a:endParaRPr lang="es-ES" sz="1200" b="1" i="1" dirty="0"/>
          </a:p>
          <a:p>
            <a:r>
              <a:rPr lang="es-ES" sz="1200" b="1" i="1" dirty="0"/>
              <a:t>@AfterEach -&gt; </a:t>
            </a:r>
            <a:r>
              <a:rPr lang="es-ES" sz="1200" dirty="0"/>
              <a:t>Se ejecuta </a:t>
            </a:r>
            <a:r>
              <a:rPr lang="es-ES" sz="1200" b="1" dirty="0"/>
              <a:t>después de cada prueba individual</a:t>
            </a:r>
            <a:r>
              <a:rPr lang="es-ES" sz="1200" dirty="0"/>
              <a:t>.</a:t>
            </a:r>
          </a:p>
          <a:p>
            <a:r>
              <a:rPr lang="es-ES" sz="1200" dirty="0"/>
              <a:t>USOS: Útil para limpiar recursos utilizados en cada prueba o para restaurar el estado después de que una prueba ha terminado.</a:t>
            </a:r>
          </a:p>
        </p:txBody>
      </p:sp>
    </p:spTree>
    <p:extLst>
      <p:ext uri="{BB962C8B-B14F-4D97-AF65-F5344CB8AC3E}">
        <p14:creationId xmlns:p14="http://schemas.microsoft.com/office/powerpoint/2010/main" val="49712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280242DC-FA27-5078-F923-6FACFC556895}"/>
              </a:ext>
            </a:extLst>
          </p:cNvPr>
          <p:cNvPicPr>
            <a:picLocks noChangeAspect="1"/>
          </p:cNvPicPr>
          <p:nvPr/>
        </p:nvPicPr>
        <p:blipFill>
          <a:blip r:embed="rId4"/>
          <a:stretch>
            <a:fillRect/>
          </a:stretch>
        </p:blipFill>
        <p:spPr>
          <a:xfrm>
            <a:off x="290107" y="2529588"/>
            <a:ext cx="5382936" cy="3184272"/>
          </a:xfrm>
          <a:prstGeom prst="rect">
            <a:avLst/>
          </a:prstGeom>
        </p:spPr>
      </p:pic>
      <p:pic>
        <p:nvPicPr>
          <p:cNvPr id="7" name="Picture 6">
            <a:extLst>
              <a:ext uri="{FF2B5EF4-FFF2-40B4-BE49-F238E27FC236}">
                <a16:creationId xmlns:a16="http://schemas.microsoft.com/office/drawing/2014/main" id="{36A1260D-2476-DDCA-EFE5-54C932994839}"/>
              </a:ext>
            </a:extLst>
          </p:cNvPr>
          <p:cNvPicPr>
            <a:picLocks noChangeAspect="1"/>
          </p:cNvPicPr>
          <p:nvPr/>
        </p:nvPicPr>
        <p:blipFill>
          <a:blip r:embed="rId5"/>
          <a:stretch>
            <a:fillRect/>
          </a:stretch>
        </p:blipFill>
        <p:spPr>
          <a:xfrm>
            <a:off x="5903094" y="2529588"/>
            <a:ext cx="5884660" cy="3184272"/>
          </a:xfrm>
          <a:prstGeom prst="rect">
            <a:avLst/>
          </a:prstGeom>
        </p:spPr>
      </p:pic>
    </p:spTree>
    <p:extLst>
      <p:ext uri="{BB962C8B-B14F-4D97-AF65-F5344CB8AC3E}">
        <p14:creationId xmlns:p14="http://schemas.microsoft.com/office/powerpoint/2010/main" val="124510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2308324"/>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@Disabled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@DisplayName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p:txBody>
      </p:sp>
    </p:spTree>
    <p:extLst>
      <p:ext uri="{BB962C8B-B14F-4D97-AF65-F5344CB8AC3E}">
        <p14:creationId xmlns:p14="http://schemas.microsoft.com/office/powerpoint/2010/main" val="360517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2CECA80-000B-6800-4871-E52AA3E4593F}"/>
              </a:ext>
            </a:extLst>
          </p:cNvPr>
          <p:cNvPicPr>
            <a:picLocks noChangeAspect="1"/>
          </p:cNvPicPr>
          <p:nvPr/>
        </p:nvPicPr>
        <p:blipFill>
          <a:blip r:embed="rId4"/>
          <a:stretch>
            <a:fillRect/>
          </a:stretch>
        </p:blipFill>
        <p:spPr>
          <a:xfrm>
            <a:off x="5521095" y="2286465"/>
            <a:ext cx="4324954" cy="876422"/>
          </a:xfrm>
          <a:prstGeom prst="rect">
            <a:avLst/>
          </a:prstGeom>
        </p:spPr>
      </p:pic>
      <p:pic>
        <p:nvPicPr>
          <p:cNvPr id="13" name="Picture 12">
            <a:extLst>
              <a:ext uri="{FF2B5EF4-FFF2-40B4-BE49-F238E27FC236}">
                <a16:creationId xmlns:a16="http://schemas.microsoft.com/office/drawing/2014/main" id="{2F0F455C-E0F3-4836-2AAA-E3F669F7A646}"/>
              </a:ext>
            </a:extLst>
          </p:cNvPr>
          <p:cNvPicPr>
            <a:picLocks noChangeAspect="1"/>
          </p:cNvPicPr>
          <p:nvPr/>
        </p:nvPicPr>
        <p:blipFill>
          <a:blip r:embed="rId5"/>
          <a:stretch>
            <a:fillRect/>
          </a:stretch>
        </p:blipFill>
        <p:spPr>
          <a:xfrm>
            <a:off x="386684" y="2180216"/>
            <a:ext cx="4639945" cy="4513257"/>
          </a:xfrm>
          <a:prstGeom prst="rect">
            <a:avLst/>
          </a:prstGeom>
        </p:spPr>
      </p:pic>
    </p:spTree>
    <p:extLst>
      <p:ext uri="{BB962C8B-B14F-4D97-AF65-F5344CB8AC3E}">
        <p14:creationId xmlns:p14="http://schemas.microsoft.com/office/powerpoint/2010/main" val="301563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787DDB82-8A48-6883-9323-6668BCA1F8E3}"/>
              </a:ext>
            </a:extLst>
          </p:cNvPr>
          <p:cNvPicPr>
            <a:picLocks noChangeAspect="1"/>
          </p:cNvPicPr>
          <p:nvPr/>
        </p:nvPicPr>
        <p:blipFill>
          <a:blip r:embed="rId4"/>
          <a:stretch>
            <a:fillRect/>
          </a:stretch>
        </p:blipFill>
        <p:spPr>
          <a:xfrm>
            <a:off x="939241" y="2529588"/>
            <a:ext cx="9239836" cy="3597449"/>
          </a:xfrm>
          <a:prstGeom prst="rect">
            <a:avLst/>
          </a:prstGeom>
        </p:spPr>
      </p:pic>
    </p:spTree>
    <p:extLst>
      <p:ext uri="{BB962C8B-B14F-4D97-AF65-F5344CB8AC3E}">
        <p14:creationId xmlns:p14="http://schemas.microsoft.com/office/powerpoint/2010/main" val="396165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077016" y="1360009"/>
            <a:ext cx="11538065" cy="707886"/>
          </a:xfrm>
          <a:prstGeom prst="rect">
            <a:avLst/>
          </a:prstGeom>
          <a:noFill/>
        </p:spPr>
        <p:txBody>
          <a:bodyPr wrap="square" rtlCol="0">
            <a:spAutoFit/>
          </a:bodyPr>
          <a:lstStyle/>
          <a:p>
            <a:r>
              <a:rPr lang="en-US" sz="4000" dirty="0" err="1"/>
              <a:t>Temario</a:t>
            </a:r>
            <a:r>
              <a:rPr lang="en-US" sz="4000" dirty="0"/>
              <a:t> del </a:t>
            </a:r>
            <a:r>
              <a:rPr lang="en-US" sz="4000" dirty="0" err="1"/>
              <a:t>curso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B94936A5-3E7D-3756-8216-A6354629F848}"/>
              </a:ext>
            </a:extLst>
          </p:cNvPr>
          <p:cNvPicPr>
            <a:picLocks noChangeAspect="1"/>
          </p:cNvPicPr>
          <p:nvPr/>
        </p:nvPicPr>
        <p:blipFill>
          <a:blip r:embed="rId4"/>
          <a:stretch>
            <a:fillRect/>
          </a:stretch>
        </p:blipFill>
        <p:spPr>
          <a:xfrm>
            <a:off x="3938286" y="2520200"/>
            <a:ext cx="4315427" cy="3172268"/>
          </a:xfrm>
          <a:prstGeom prst="rect">
            <a:avLst/>
          </a:prstGeom>
        </p:spPr>
      </p:pic>
    </p:spTree>
    <p:extLst>
      <p:ext uri="{BB962C8B-B14F-4D97-AF65-F5344CB8AC3E}">
        <p14:creationId xmlns:p14="http://schemas.microsoft.com/office/powerpoint/2010/main" val="1411587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830997"/>
          </a:xfrm>
          <a:prstGeom prst="rect">
            <a:avLst/>
          </a:prstGeom>
          <a:noFill/>
        </p:spPr>
        <p:txBody>
          <a:bodyPr wrap="square">
            <a:spAutoFit/>
          </a:bodyPr>
          <a:lstStyle/>
          <a:p>
            <a:r>
              <a:rPr lang="es-ES" sz="1200" dirty="0"/>
              <a:t>Un </a:t>
            </a:r>
            <a:r>
              <a:rPr lang="es-ES" sz="1200" b="1" dirty="0" err="1"/>
              <a:t>mock</a:t>
            </a:r>
            <a:r>
              <a:rPr lang="es-ES" sz="1200" dirty="0"/>
              <a:t> es un objeto simulado que imita el comportamiento de objetos reales en un entorno controlado. Se utiliza principalmente en el contexto de las pruebas unitarias para verificar el comportamiento de una unidad de código (como una función o un método) sin depender de las implementaciones reales de otros componentes.</a:t>
            </a:r>
          </a:p>
        </p:txBody>
      </p:sp>
      <p:sp>
        <p:nvSpPr>
          <p:cNvPr id="7" name="TextBox 6">
            <a:extLst>
              <a:ext uri="{FF2B5EF4-FFF2-40B4-BE49-F238E27FC236}">
                <a16:creationId xmlns:a16="http://schemas.microsoft.com/office/drawing/2014/main" id="{82BC334D-7633-87D1-8575-554BCFBECA85}"/>
              </a:ext>
            </a:extLst>
          </p:cNvPr>
          <p:cNvSpPr txBox="1"/>
          <p:nvPr/>
        </p:nvSpPr>
        <p:spPr>
          <a:xfrm>
            <a:off x="1173948" y="3541437"/>
            <a:ext cx="6448300" cy="461665"/>
          </a:xfrm>
          <a:prstGeom prst="rect">
            <a:avLst/>
          </a:prstGeom>
          <a:noFill/>
        </p:spPr>
        <p:txBody>
          <a:bodyPr wrap="square">
            <a:spAutoFit/>
          </a:bodyPr>
          <a:lstStyle/>
          <a:p>
            <a:r>
              <a:rPr lang="es-ES" sz="1200" dirty="0"/>
              <a:t>Por ejemplo, si tenemos un servicio que utiliza otro servicio, o un repositorio… podremos </a:t>
            </a:r>
            <a:r>
              <a:rPr lang="es-ES" sz="1200" dirty="0" err="1"/>
              <a:t>mockearlos</a:t>
            </a:r>
            <a:r>
              <a:rPr lang="es-ES" sz="1200" dirty="0"/>
              <a:t> y simular sus respuestas.</a:t>
            </a:r>
          </a:p>
        </p:txBody>
      </p:sp>
      <p:pic>
        <p:nvPicPr>
          <p:cNvPr id="10" name="Picture 9">
            <a:extLst>
              <a:ext uri="{FF2B5EF4-FFF2-40B4-BE49-F238E27FC236}">
                <a16:creationId xmlns:a16="http://schemas.microsoft.com/office/drawing/2014/main" id="{E69500BD-5694-213D-4510-6B64814E0A2B}"/>
              </a:ext>
            </a:extLst>
          </p:cNvPr>
          <p:cNvPicPr>
            <a:picLocks noChangeAspect="1"/>
          </p:cNvPicPr>
          <p:nvPr/>
        </p:nvPicPr>
        <p:blipFill>
          <a:blip r:embed="rId4"/>
          <a:stretch>
            <a:fillRect/>
          </a:stretch>
        </p:blipFill>
        <p:spPr>
          <a:xfrm>
            <a:off x="1242059" y="4255569"/>
            <a:ext cx="4098469" cy="2156043"/>
          </a:xfrm>
          <a:prstGeom prst="rect">
            <a:avLst/>
          </a:prstGeom>
        </p:spPr>
      </p:pic>
    </p:spTree>
    <p:extLst>
      <p:ext uri="{BB962C8B-B14F-4D97-AF65-F5344CB8AC3E}">
        <p14:creationId xmlns:p14="http://schemas.microsoft.com/office/powerpoint/2010/main" val="220963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Qué</a:t>
            </a:r>
            <a:r>
              <a:rPr lang="en-US" sz="4000" dirty="0"/>
              <a:t> es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1200329"/>
          </a:xfrm>
          <a:prstGeom prst="rect">
            <a:avLst/>
          </a:prstGeom>
          <a:noFill/>
        </p:spPr>
        <p:txBody>
          <a:bodyPr wrap="square">
            <a:spAutoFit/>
          </a:bodyPr>
          <a:lstStyle/>
          <a:p>
            <a:r>
              <a:rPr lang="es-ES" sz="1200" b="1" dirty="0" err="1"/>
              <a:t>Mockito</a:t>
            </a:r>
            <a:r>
              <a:rPr lang="es-ES" sz="1200" dirty="0"/>
              <a:t> es un </a:t>
            </a:r>
            <a:r>
              <a:rPr lang="es-ES" sz="1200" dirty="0" err="1"/>
              <a:t>framework</a:t>
            </a:r>
            <a:r>
              <a:rPr lang="es-ES" sz="1200" dirty="0"/>
              <a:t> de pruebas para Java que permite crear y gestionar </a:t>
            </a:r>
            <a:r>
              <a:rPr lang="es-ES" sz="1200" b="1" dirty="0" err="1"/>
              <a:t>mocks</a:t>
            </a:r>
            <a:r>
              <a:rPr lang="es-ES" sz="1200" dirty="0"/>
              <a:t> de manera sencilla y efectiva. Se utiliza principalmente para realizar pruebas unitarias, proporcionando una forma de simular el comportamiento de objetos y verificar interacciones sin depender de las implementaciones reales de las dependencias.</a:t>
            </a:r>
          </a:p>
          <a:p>
            <a:endParaRPr lang="es-ES" sz="1200" dirty="0"/>
          </a:p>
          <a:p>
            <a:r>
              <a:rPr lang="es-ES" sz="1200" dirty="0"/>
              <a:t>Lo utilizaremos principalmente para:</a:t>
            </a:r>
          </a:p>
        </p:txBody>
      </p:sp>
      <p:pic>
        <p:nvPicPr>
          <p:cNvPr id="3" name="Picture 2">
            <a:extLst>
              <a:ext uri="{FF2B5EF4-FFF2-40B4-BE49-F238E27FC236}">
                <a16:creationId xmlns:a16="http://schemas.microsoft.com/office/drawing/2014/main" id="{FAB78728-906B-7CF5-0658-8C7EF49BC6BA}"/>
              </a:ext>
            </a:extLst>
          </p:cNvPr>
          <p:cNvPicPr>
            <a:picLocks noChangeAspect="1"/>
          </p:cNvPicPr>
          <p:nvPr/>
        </p:nvPicPr>
        <p:blipFill>
          <a:blip r:embed="rId4"/>
          <a:stretch>
            <a:fillRect/>
          </a:stretch>
        </p:blipFill>
        <p:spPr>
          <a:xfrm>
            <a:off x="1173949" y="3792389"/>
            <a:ext cx="5714532" cy="1354992"/>
          </a:xfrm>
          <a:prstGeom prst="rect">
            <a:avLst/>
          </a:prstGeom>
        </p:spPr>
      </p:pic>
    </p:spTree>
    <p:extLst>
      <p:ext uri="{BB962C8B-B14F-4D97-AF65-F5344CB8AC3E}">
        <p14:creationId xmlns:p14="http://schemas.microsoft.com/office/powerpoint/2010/main" val="337877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7528092" cy="1569660"/>
          </a:xfrm>
          <a:prstGeom prst="rect">
            <a:avLst/>
          </a:prstGeom>
          <a:noFill/>
        </p:spPr>
        <p:txBody>
          <a:bodyPr wrap="square">
            <a:spAutoFit/>
          </a:bodyPr>
          <a:lstStyle/>
          <a:p>
            <a:r>
              <a:rPr lang="es-ES" sz="1200" dirty="0"/>
              <a:t>Con </a:t>
            </a:r>
            <a:r>
              <a:rPr lang="es-ES" sz="1200" b="1" dirty="0" err="1"/>
              <a:t>Mockito</a:t>
            </a:r>
            <a:r>
              <a:rPr lang="es-ES" sz="1200" dirty="0"/>
              <a:t>, podremos crear </a:t>
            </a:r>
            <a:r>
              <a:rPr lang="es-ES" sz="1200" dirty="0" err="1"/>
              <a:t>Mocks</a:t>
            </a:r>
            <a:r>
              <a:rPr lang="es-ES" sz="1200" dirty="0"/>
              <a:t> de varias maneras. Algunas de ellas son:</a:t>
            </a:r>
          </a:p>
          <a:p>
            <a:endParaRPr lang="es-ES" sz="1200" dirty="0"/>
          </a:p>
          <a:p>
            <a:pPr marL="228600" indent="-228600">
              <a:buAutoNum type="arabicPeriod"/>
            </a:pPr>
            <a:r>
              <a:rPr lang="es-ES" sz="1200" dirty="0"/>
              <a:t>Individualmente dentro de cada test, con </a:t>
            </a:r>
            <a:r>
              <a:rPr lang="es-ES" sz="1200" b="1" dirty="0" err="1"/>
              <a:t>Mockito.mock</a:t>
            </a:r>
            <a:r>
              <a:rPr lang="es-ES" sz="1200" b="1" dirty="0"/>
              <a:t>()</a:t>
            </a:r>
          </a:p>
          <a:p>
            <a:pPr marL="228600" indent="-228600">
              <a:buAutoNum type="arabicPeriod"/>
            </a:pPr>
            <a:endParaRPr lang="es-ES" sz="1200" dirty="0"/>
          </a:p>
          <a:p>
            <a:pPr marL="228600" indent="-228600">
              <a:buAutoNum type="arabicPeriod"/>
            </a:pPr>
            <a:r>
              <a:rPr lang="es-ES" sz="1200" dirty="0"/>
              <a:t>Globalmente, usando </a:t>
            </a:r>
            <a:r>
              <a:rPr lang="es-ES" sz="1200" b="1" dirty="0"/>
              <a:t>@Mock</a:t>
            </a:r>
          </a:p>
          <a:p>
            <a:pPr marL="228600" indent="-228600">
              <a:buAutoNum type="arabicPeriod"/>
            </a:pPr>
            <a:endParaRPr lang="es-ES" sz="1200" dirty="0"/>
          </a:p>
          <a:p>
            <a:r>
              <a:rPr lang="es-ES" sz="1200" dirty="0"/>
              <a:t>Veamos algunos ejemplos …</a:t>
            </a:r>
          </a:p>
          <a:p>
            <a:endParaRPr lang="es-ES" sz="1200" dirty="0"/>
          </a:p>
        </p:txBody>
      </p:sp>
    </p:spTree>
    <p:extLst>
      <p:ext uri="{BB962C8B-B14F-4D97-AF65-F5344CB8AC3E}">
        <p14:creationId xmlns:p14="http://schemas.microsoft.com/office/powerpoint/2010/main" val="157643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Mockito.mock</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23526" y="2378745"/>
            <a:ext cx="2778551" cy="4104357"/>
          </a:xfrm>
          <a:prstGeom prst="rect">
            <a:avLst/>
          </a:prstGeom>
        </p:spPr>
      </p:pic>
      <p:pic>
        <p:nvPicPr>
          <p:cNvPr id="8" name="Picture 7">
            <a:extLst>
              <a:ext uri="{FF2B5EF4-FFF2-40B4-BE49-F238E27FC236}">
                <a16:creationId xmlns:a16="http://schemas.microsoft.com/office/drawing/2014/main" id="{C36B43CE-A7FC-3664-5EC0-FC82E6B30450}"/>
              </a:ext>
            </a:extLst>
          </p:cNvPr>
          <p:cNvPicPr>
            <a:picLocks noChangeAspect="1"/>
          </p:cNvPicPr>
          <p:nvPr/>
        </p:nvPicPr>
        <p:blipFill>
          <a:blip r:embed="rId5"/>
          <a:stretch>
            <a:fillRect/>
          </a:stretch>
        </p:blipFill>
        <p:spPr>
          <a:xfrm>
            <a:off x="7520940" y="2249962"/>
            <a:ext cx="4070582" cy="4328412"/>
          </a:xfrm>
          <a:prstGeom prst="rect">
            <a:avLst/>
          </a:prstGeom>
        </p:spPr>
      </p:pic>
      <p:sp>
        <p:nvSpPr>
          <p:cNvPr id="11" name="TextBox 10">
            <a:extLst>
              <a:ext uri="{FF2B5EF4-FFF2-40B4-BE49-F238E27FC236}">
                <a16:creationId xmlns:a16="http://schemas.microsoft.com/office/drawing/2014/main" id="{6E44718A-CD16-B9C6-7060-E774D1E1D6BC}"/>
              </a:ext>
            </a:extLst>
          </p:cNvPr>
          <p:cNvSpPr txBox="1"/>
          <p:nvPr/>
        </p:nvSpPr>
        <p:spPr>
          <a:xfrm>
            <a:off x="442244" y="2352988"/>
            <a:ext cx="2938275" cy="1200329"/>
          </a:xfrm>
          <a:prstGeom prst="rect">
            <a:avLst/>
          </a:prstGeom>
          <a:noFill/>
        </p:spPr>
        <p:txBody>
          <a:bodyPr wrap="square" rtlCol="0">
            <a:spAutoFit/>
          </a:bodyPr>
          <a:lstStyle/>
          <a:p>
            <a:r>
              <a:rPr lang="en-US" sz="1200" dirty="0" err="1"/>
              <a:t>Usando</a:t>
            </a:r>
            <a:r>
              <a:rPr lang="en-US" sz="1200" dirty="0"/>
              <a:t> </a:t>
            </a:r>
            <a:r>
              <a:rPr lang="en-US" sz="1200" dirty="0" err="1"/>
              <a:t>Mockito.mock</a:t>
            </a:r>
            <a:r>
              <a:rPr lang="en-US" sz="1200" dirty="0"/>
              <a:t>()</a:t>
            </a:r>
          </a:p>
          <a:p>
            <a:endParaRPr lang="en-US" sz="1200" dirty="0"/>
          </a:p>
          <a:p>
            <a:r>
              <a:rPr lang="en-US" sz="1200" dirty="0"/>
              <a:t>Código </a:t>
            </a:r>
            <a:r>
              <a:rPr lang="en-US" sz="1200" dirty="0" err="1"/>
              <a:t>más</a:t>
            </a:r>
            <a:r>
              <a:rPr lang="en-US" sz="1200" dirty="0"/>
              <a:t> </a:t>
            </a:r>
            <a:r>
              <a:rPr lang="en-US" sz="1200" dirty="0" err="1"/>
              <a:t>sucio</a:t>
            </a:r>
            <a:r>
              <a:rPr lang="en-US" sz="1200" dirty="0"/>
              <a:t> y repetitive, </a:t>
            </a:r>
            <a:r>
              <a:rPr lang="en-US" sz="1200" dirty="0" err="1"/>
              <a:t>pero</a:t>
            </a:r>
            <a:r>
              <a:rPr lang="en-US" sz="1200" dirty="0"/>
              <a:t> </a:t>
            </a:r>
            <a:r>
              <a:rPr lang="en-US" sz="1200" dirty="0" err="1"/>
              <a:t>útil</a:t>
            </a:r>
            <a:r>
              <a:rPr lang="en-US" sz="1200" dirty="0"/>
              <a:t> </a:t>
            </a:r>
            <a:r>
              <a:rPr lang="en-US" sz="1200" dirty="0" err="1"/>
              <a:t>si</a:t>
            </a:r>
            <a:r>
              <a:rPr lang="en-US" sz="1200" dirty="0"/>
              <a:t> </a:t>
            </a:r>
            <a:r>
              <a:rPr lang="en-US" sz="1200" dirty="0" err="1"/>
              <a:t>buscamos</a:t>
            </a:r>
            <a:r>
              <a:rPr lang="en-US" sz="1200" dirty="0"/>
              <a:t> algo </a:t>
            </a:r>
            <a:r>
              <a:rPr lang="en-US" sz="1200" dirty="0" err="1"/>
              <a:t>más</a:t>
            </a:r>
            <a:r>
              <a:rPr lang="en-US" sz="1200" dirty="0"/>
              <a:t> </a:t>
            </a:r>
            <a:r>
              <a:rPr lang="en-US" sz="1200" dirty="0" err="1"/>
              <a:t>rápido</a:t>
            </a:r>
            <a:r>
              <a:rPr lang="en-US" sz="1200" dirty="0"/>
              <a:t>, o para un test individual, </a:t>
            </a:r>
            <a:r>
              <a:rPr lang="en-US" sz="1200" dirty="0" err="1"/>
              <a:t>ya</a:t>
            </a:r>
            <a:r>
              <a:rPr lang="en-US" sz="1200" dirty="0"/>
              <a:t> que no se </a:t>
            </a:r>
            <a:r>
              <a:rPr lang="en-US" sz="1200" dirty="0" err="1"/>
              <a:t>instancia</a:t>
            </a:r>
            <a:r>
              <a:rPr lang="en-US" sz="1200" dirty="0"/>
              <a:t> a </a:t>
            </a:r>
            <a:r>
              <a:rPr lang="en-US" sz="1200" dirty="0" err="1"/>
              <a:t>nivel</a:t>
            </a:r>
            <a:r>
              <a:rPr lang="en-US" sz="1200" dirty="0"/>
              <a:t> de </a:t>
            </a:r>
            <a:r>
              <a:rPr lang="en-US" sz="1200" dirty="0" err="1"/>
              <a:t>clase</a:t>
            </a:r>
            <a:r>
              <a:rPr lang="en-US" sz="1200" dirty="0"/>
              <a:t>, </a:t>
            </a:r>
            <a:r>
              <a:rPr lang="en-US" sz="1200" dirty="0" err="1"/>
              <a:t>si</a:t>
            </a:r>
            <a:r>
              <a:rPr lang="en-US" sz="1200" dirty="0"/>
              <a:t> no de </a:t>
            </a:r>
            <a:r>
              <a:rPr lang="en-US" sz="1200" dirty="0" err="1"/>
              <a:t>métodos</a:t>
            </a:r>
            <a:r>
              <a:rPr lang="en-US" sz="1200" dirty="0"/>
              <a:t>.</a:t>
            </a:r>
          </a:p>
        </p:txBody>
      </p:sp>
      <p:pic>
        <p:nvPicPr>
          <p:cNvPr id="14" name="Picture 13">
            <a:extLst>
              <a:ext uri="{FF2B5EF4-FFF2-40B4-BE49-F238E27FC236}">
                <a16:creationId xmlns:a16="http://schemas.microsoft.com/office/drawing/2014/main" id="{17F55308-E9E5-F797-EF9C-FF112ED68769}"/>
              </a:ext>
            </a:extLst>
          </p:cNvPr>
          <p:cNvPicPr>
            <a:picLocks noChangeAspect="1"/>
          </p:cNvPicPr>
          <p:nvPr/>
        </p:nvPicPr>
        <p:blipFill>
          <a:blip r:embed="rId6"/>
          <a:stretch>
            <a:fillRect/>
          </a:stretch>
        </p:blipFill>
        <p:spPr>
          <a:xfrm>
            <a:off x="361800" y="3972035"/>
            <a:ext cx="3761172" cy="1009787"/>
          </a:xfrm>
          <a:prstGeom prst="rect">
            <a:avLst/>
          </a:prstGeom>
        </p:spPr>
      </p:pic>
    </p:spTree>
    <p:extLst>
      <p:ext uri="{BB962C8B-B14F-4D97-AF65-F5344CB8AC3E}">
        <p14:creationId xmlns:p14="http://schemas.microsoft.com/office/powerpoint/2010/main" val="2899929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@Mock</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18241" y="2249962"/>
            <a:ext cx="2778551" cy="4104357"/>
          </a:xfrm>
          <a:prstGeom prst="rect">
            <a:avLst/>
          </a:prstGeom>
        </p:spPr>
      </p:pic>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2862322"/>
          </a:xfrm>
          <a:prstGeom prst="rect">
            <a:avLst/>
          </a:prstGeom>
          <a:noFill/>
        </p:spPr>
        <p:txBody>
          <a:bodyPr wrap="square" rtlCol="0">
            <a:spAutoFit/>
          </a:bodyPr>
          <a:lstStyle/>
          <a:p>
            <a:r>
              <a:rPr lang="en-US" sz="1200" dirty="0" err="1"/>
              <a:t>Usando</a:t>
            </a:r>
            <a:r>
              <a:rPr lang="en-US" sz="1200" dirty="0"/>
              <a:t> @Mock</a:t>
            </a:r>
          </a:p>
          <a:p>
            <a:endParaRPr lang="en-US" sz="1200" dirty="0"/>
          </a:p>
          <a:p>
            <a:endParaRPr lang="en-US" sz="1200" dirty="0"/>
          </a:p>
          <a:p>
            <a:r>
              <a:rPr lang="en-US" sz="1200" dirty="0"/>
              <a:t>Código </a:t>
            </a:r>
            <a:r>
              <a:rPr lang="en-US" sz="1200" dirty="0" err="1"/>
              <a:t>más</a:t>
            </a:r>
            <a:r>
              <a:rPr lang="en-US" sz="1200" dirty="0"/>
              <a:t> </a:t>
            </a:r>
            <a:r>
              <a:rPr lang="en-US" sz="1200" dirty="0" err="1"/>
              <a:t>limpio</a:t>
            </a:r>
            <a:r>
              <a:rPr lang="en-US" sz="1200" dirty="0"/>
              <a:t> y </a:t>
            </a:r>
            <a:r>
              <a:rPr lang="en-US" sz="1200" dirty="0" err="1"/>
              <a:t>organizado</a:t>
            </a:r>
            <a:r>
              <a:rPr lang="en-US" sz="1200" dirty="0"/>
              <a:t> (</a:t>
            </a:r>
            <a:r>
              <a:rPr lang="en-US" sz="1200" dirty="0" err="1"/>
              <a:t>especialmente</a:t>
            </a:r>
            <a:r>
              <a:rPr lang="en-US" sz="1200" dirty="0"/>
              <a:t> </a:t>
            </a:r>
            <a:r>
              <a:rPr lang="en-US" sz="1200" dirty="0" err="1"/>
              <a:t>cuando</a:t>
            </a:r>
            <a:r>
              <a:rPr lang="en-US" sz="1200" dirty="0"/>
              <a:t> temenos </a:t>
            </a:r>
            <a:r>
              <a:rPr lang="en-US" sz="1200" dirty="0" err="1"/>
              <a:t>varios</a:t>
            </a:r>
            <a:r>
              <a:rPr lang="en-US" sz="1200" dirty="0"/>
              <a:t> mocks).</a:t>
            </a:r>
          </a:p>
          <a:p>
            <a:endParaRPr lang="en-US" sz="1200" dirty="0"/>
          </a:p>
          <a:p>
            <a:r>
              <a:rPr lang="en-US" sz="1200" dirty="0" err="1"/>
              <a:t>Requiere</a:t>
            </a:r>
            <a:r>
              <a:rPr lang="en-US" sz="1200" dirty="0"/>
              <a:t> de usar </a:t>
            </a:r>
            <a:r>
              <a:rPr lang="en-US" sz="1200" dirty="0" err="1"/>
              <a:t>MockitoAnnotations.initMocks</a:t>
            </a:r>
            <a:r>
              <a:rPr lang="en-US" sz="1200" dirty="0"/>
              <a:t>(this) para </a:t>
            </a:r>
            <a:r>
              <a:rPr lang="en-US" sz="1200" dirty="0" err="1"/>
              <a:t>inicializar</a:t>
            </a:r>
            <a:r>
              <a:rPr lang="en-US" sz="1200" dirty="0"/>
              <a:t> </a:t>
            </a:r>
            <a:r>
              <a:rPr lang="en-US" sz="1200" dirty="0" err="1"/>
              <a:t>los</a:t>
            </a:r>
            <a:r>
              <a:rPr lang="en-US" sz="1200" dirty="0"/>
              <a:t> mocks.</a:t>
            </a:r>
          </a:p>
          <a:p>
            <a:endParaRPr lang="en-US" sz="1200" dirty="0"/>
          </a:p>
          <a:p>
            <a:r>
              <a:rPr lang="en-US" sz="1200" dirty="0" err="1"/>
              <a:t>Después</a:t>
            </a:r>
            <a:r>
              <a:rPr lang="en-US" sz="1200" dirty="0"/>
              <a:t> </a:t>
            </a:r>
            <a:r>
              <a:rPr lang="en-US" sz="1200" dirty="0" err="1"/>
              <a:t>podremos</a:t>
            </a:r>
            <a:r>
              <a:rPr lang="en-US" sz="1200" dirty="0"/>
              <a:t> </a:t>
            </a:r>
            <a:r>
              <a:rPr lang="en-US" sz="1200" dirty="0" err="1"/>
              <a:t>hacer</a:t>
            </a:r>
            <a:r>
              <a:rPr lang="en-US" sz="1200" dirty="0"/>
              <a:t> la </a:t>
            </a:r>
            <a:r>
              <a:rPr lang="en-US" sz="1200" dirty="0" err="1"/>
              <a:t>inyección</a:t>
            </a:r>
            <a:r>
              <a:rPr lang="en-US" sz="1200" dirty="0"/>
              <a:t> de </a:t>
            </a:r>
            <a:r>
              <a:rPr lang="en-US" sz="1200" dirty="0" err="1"/>
              <a:t>dependencias</a:t>
            </a:r>
            <a:r>
              <a:rPr lang="en-US" sz="1200" dirty="0"/>
              <a:t> de </a:t>
            </a:r>
            <a:r>
              <a:rPr lang="en-US" sz="1200" dirty="0" err="1"/>
              <a:t>manera</a:t>
            </a:r>
            <a:r>
              <a:rPr lang="en-US" sz="1200" dirty="0"/>
              <a:t> manual (</a:t>
            </a:r>
            <a:r>
              <a:rPr lang="en-US" sz="1200" dirty="0" err="1"/>
              <a:t>como</a:t>
            </a:r>
            <a:r>
              <a:rPr lang="en-US" sz="1200" dirty="0"/>
              <a:t> </a:t>
            </a:r>
            <a:r>
              <a:rPr lang="en-US" sz="1200" dirty="0" err="1"/>
              <a:t>en</a:t>
            </a:r>
            <a:r>
              <a:rPr lang="en-US" sz="1200" dirty="0"/>
              <a:t> </a:t>
            </a:r>
            <a:r>
              <a:rPr lang="en-US" sz="1200" dirty="0" err="1"/>
              <a:t>este</a:t>
            </a:r>
            <a:r>
              <a:rPr lang="en-US" sz="1200" dirty="0"/>
              <a:t> </a:t>
            </a:r>
            <a:r>
              <a:rPr lang="en-US" sz="1200" dirty="0" err="1"/>
              <a:t>ejemplo</a:t>
            </a:r>
            <a:r>
              <a:rPr lang="en-US" sz="1200" dirty="0"/>
              <a:t>), o </a:t>
            </a:r>
            <a:r>
              <a:rPr lang="en-US" sz="1200" dirty="0" err="1"/>
              <a:t>utilizando</a:t>
            </a:r>
            <a:r>
              <a:rPr lang="en-US" sz="1200" dirty="0"/>
              <a:t> @InjectMocks, </a:t>
            </a:r>
            <a:r>
              <a:rPr lang="en-US" sz="1200" dirty="0" err="1"/>
              <a:t>como</a:t>
            </a:r>
            <a:r>
              <a:rPr lang="en-US" sz="1200" dirty="0"/>
              <a:t> </a:t>
            </a:r>
            <a:r>
              <a:rPr lang="en-US" sz="1200" dirty="0" err="1"/>
              <a:t>en</a:t>
            </a:r>
            <a:r>
              <a:rPr lang="en-US" sz="1200" dirty="0"/>
              <a:t> la </a:t>
            </a:r>
            <a:r>
              <a:rPr lang="en-US" sz="1200" dirty="0" err="1"/>
              <a:t>siguiente</a:t>
            </a:r>
            <a:r>
              <a:rPr lang="en-US" sz="1200" dirty="0"/>
              <a:t> diapositive:</a:t>
            </a:r>
          </a:p>
        </p:txBody>
      </p:sp>
      <p:pic>
        <p:nvPicPr>
          <p:cNvPr id="6" name="Picture 5">
            <a:extLst>
              <a:ext uri="{FF2B5EF4-FFF2-40B4-BE49-F238E27FC236}">
                <a16:creationId xmlns:a16="http://schemas.microsoft.com/office/drawing/2014/main" id="{8AD63447-7184-4F5F-E06F-775AFFB9B016}"/>
              </a:ext>
            </a:extLst>
          </p:cNvPr>
          <p:cNvPicPr>
            <a:picLocks noChangeAspect="1"/>
          </p:cNvPicPr>
          <p:nvPr/>
        </p:nvPicPr>
        <p:blipFill>
          <a:blip r:embed="rId5"/>
          <a:stretch>
            <a:fillRect/>
          </a:stretch>
        </p:blipFill>
        <p:spPr>
          <a:xfrm>
            <a:off x="7699642" y="2286465"/>
            <a:ext cx="2716898" cy="4207921"/>
          </a:xfrm>
          <a:prstGeom prst="rect">
            <a:avLst/>
          </a:prstGeom>
        </p:spPr>
      </p:pic>
    </p:spTree>
    <p:extLst>
      <p:ext uri="{BB962C8B-B14F-4D97-AF65-F5344CB8AC3E}">
        <p14:creationId xmlns:p14="http://schemas.microsoft.com/office/powerpoint/2010/main" val="115431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Inyecciones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461665"/>
          </a:xfrm>
          <a:prstGeom prst="rect">
            <a:avLst/>
          </a:prstGeom>
          <a:noFill/>
        </p:spPr>
        <p:txBody>
          <a:bodyPr wrap="square" rtlCol="0">
            <a:spAutoFit/>
          </a:bodyPr>
          <a:lstStyle/>
          <a:p>
            <a:r>
              <a:rPr lang="en-US" sz="1200" dirty="0" err="1"/>
              <a:t>Supongamos</a:t>
            </a:r>
            <a:r>
              <a:rPr lang="en-US" sz="1200" dirty="0"/>
              <a:t> que temenos un </a:t>
            </a:r>
            <a:r>
              <a:rPr lang="en-US" sz="1200" dirty="0" err="1"/>
              <a:t>servicio</a:t>
            </a:r>
            <a:r>
              <a:rPr lang="en-US" sz="1200" dirty="0"/>
              <a:t> que </a:t>
            </a:r>
            <a:r>
              <a:rPr lang="en-US" sz="1200" dirty="0" err="1"/>
              <a:t>instancia</a:t>
            </a:r>
            <a:r>
              <a:rPr lang="en-US" sz="1200" dirty="0"/>
              <a:t> un </a:t>
            </a:r>
            <a:r>
              <a:rPr lang="en-US" sz="1200" dirty="0" err="1"/>
              <a:t>servicio</a:t>
            </a:r>
            <a:r>
              <a:rPr lang="en-US" sz="1200" dirty="0"/>
              <a:t> y un </a:t>
            </a:r>
            <a:r>
              <a:rPr lang="en-US" sz="1200" dirty="0" err="1"/>
              <a:t>repositorio</a:t>
            </a:r>
            <a:r>
              <a:rPr lang="en-US" sz="1200" dirty="0"/>
              <a:t>:</a:t>
            </a:r>
          </a:p>
        </p:txBody>
      </p:sp>
      <p:pic>
        <p:nvPicPr>
          <p:cNvPr id="7" name="Picture 6">
            <a:extLst>
              <a:ext uri="{FF2B5EF4-FFF2-40B4-BE49-F238E27FC236}">
                <a16:creationId xmlns:a16="http://schemas.microsoft.com/office/drawing/2014/main" id="{18040A4E-8DF2-1842-81BC-A06EDE5845D2}"/>
              </a:ext>
            </a:extLst>
          </p:cNvPr>
          <p:cNvPicPr>
            <a:picLocks noChangeAspect="1"/>
          </p:cNvPicPr>
          <p:nvPr/>
        </p:nvPicPr>
        <p:blipFill>
          <a:blip r:embed="rId4"/>
          <a:stretch>
            <a:fillRect/>
          </a:stretch>
        </p:blipFill>
        <p:spPr>
          <a:xfrm>
            <a:off x="538497" y="2848848"/>
            <a:ext cx="3770842" cy="2599043"/>
          </a:xfrm>
          <a:prstGeom prst="rect">
            <a:avLst/>
          </a:prstGeom>
        </p:spPr>
      </p:pic>
      <p:sp>
        <p:nvSpPr>
          <p:cNvPr id="8" name="TextBox 7">
            <a:extLst>
              <a:ext uri="{FF2B5EF4-FFF2-40B4-BE49-F238E27FC236}">
                <a16:creationId xmlns:a16="http://schemas.microsoft.com/office/drawing/2014/main" id="{A1A5FA85-DD9A-0B87-E12B-54DADB17EB5D}"/>
              </a:ext>
            </a:extLst>
          </p:cNvPr>
          <p:cNvSpPr txBox="1"/>
          <p:nvPr/>
        </p:nvSpPr>
        <p:spPr>
          <a:xfrm>
            <a:off x="360118" y="5717079"/>
            <a:ext cx="2938275" cy="461665"/>
          </a:xfrm>
          <a:prstGeom prst="rect">
            <a:avLst/>
          </a:prstGeom>
          <a:noFill/>
        </p:spPr>
        <p:txBody>
          <a:bodyPr wrap="square" rtlCol="0">
            <a:spAutoFit/>
          </a:bodyPr>
          <a:lstStyle/>
          <a:p>
            <a:r>
              <a:rPr lang="en-US" sz="1200" dirty="0" err="1"/>
              <a:t>Podremos</a:t>
            </a:r>
            <a:r>
              <a:rPr lang="en-US" sz="1200" dirty="0"/>
              <a:t> </a:t>
            </a:r>
            <a:r>
              <a:rPr lang="en-US" sz="1200" dirty="0" err="1"/>
              <a:t>inyectar</a:t>
            </a:r>
            <a:r>
              <a:rPr lang="en-US" sz="1200" dirty="0"/>
              <a:t> las </a:t>
            </a:r>
            <a:r>
              <a:rPr lang="en-US" sz="1200" dirty="0" err="1"/>
              <a:t>dependencias</a:t>
            </a:r>
            <a:r>
              <a:rPr lang="en-US" sz="1200" dirty="0"/>
              <a:t> del test de </a:t>
            </a:r>
            <a:r>
              <a:rPr lang="en-US" sz="1200" dirty="0" err="1"/>
              <a:t>varias</a:t>
            </a:r>
            <a:r>
              <a:rPr lang="en-US" sz="1200" dirty="0"/>
              <a:t> </a:t>
            </a:r>
            <a:r>
              <a:rPr lang="en-US" sz="1200" dirty="0" err="1"/>
              <a:t>maneras</a:t>
            </a:r>
            <a:r>
              <a:rPr lang="en-US" sz="1200" dirty="0"/>
              <a:t>:</a:t>
            </a:r>
          </a:p>
        </p:txBody>
      </p:sp>
      <p:pic>
        <p:nvPicPr>
          <p:cNvPr id="13" name="Picture 12">
            <a:extLst>
              <a:ext uri="{FF2B5EF4-FFF2-40B4-BE49-F238E27FC236}">
                <a16:creationId xmlns:a16="http://schemas.microsoft.com/office/drawing/2014/main" id="{CCE4BC2A-59C3-2E4E-340E-4B1C255E3919}"/>
              </a:ext>
            </a:extLst>
          </p:cNvPr>
          <p:cNvPicPr>
            <a:picLocks noChangeAspect="1"/>
          </p:cNvPicPr>
          <p:nvPr/>
        </p:nvPicPr>
        <p:blipFill>
          <a:blip r:embed="rId5"/>
          <a:stretch>
            <a:fillRect/>
          </a:stretch>
        </p:blipFill>
        <p:spPr>
          <a:xfrm>
            <a:off x="4374638" y="2005907"/>
            <a:ext cx="3770842" cy="2214388"/>
          </a:xfrm>
          <a:prstGeom prst="rect">
            <a:avLst/>
          </a:prstGeom>
        </p:spPr>
      </p:pic>
      <p:pic>
        <p:nvPicPr>
          <p:cNvPr id="15" name="Picture 14">
            <a:extLst>
              <a:ext uri="{FF2B5EF4-FFF2-40B4-BE49-F238E27FC236}">
                <a16:creationId xmlns:a16="http://schemas.microsoft.com/office/drawing/2014/main" id="{500BC6E7-84AF-9DFA-5198-695C801FA3A5}"/>
              </a:ext>
            </a:extLst>
          </p:cNvPr>
          <p:cNvPicPr>
            <a:picLocks noChangeAspect="1"/>
          </p:cNvPicPr>
          <p:nvPr/>
        </p:nvPicPr>
        <p:blipFill>
          <a:blip r:embed="rId6"/>
          <a:stretch>
            <a:fillRect/>
          </a:stretch>
        </p:blipFill>
        <p:spPr>
          <a:xfrm>
            <a:off x="4348896" y="4307254"/>
            <a:ext cx="3822325" cy="2281274"/>
          </a:xfrm>
          <a:prstGeom prst="rect">
            <a:avLst/>
          </a:prstGeom>
        </p:spPr>
      </p:pic>
      <p:sp>
        <p:nvSpPr>
          <p:cNvPr id="19" name="TextBox 18">
            <a:extLst>
              <a:ext uri="{FF2B5EF4-FFF2-40B4-BE49-F238E27FC236}">
                <a16:creationId xmlns:a16="http://schemas.microsoft.com/office/drawing/2014/main" id="{F6417579-5A81-28A8-16DB-4056073D9CA2}"/>
              </a:ext>
            </a:extLst>
          </p:cNvPr>
          <p:cNvSpPr txBox="1"/>
          <p:nvPr/>
        </p:nvSpPr>
        <p:spPr>
          <a:xfrm>
            <a:off x="8376911" y="2483421"/>
            <a:ext cx="2938275" cy="461665"/>
          </a:xfrm>
          <a:prstGeom prst="rect">
            <a:avLst/>
          </a:prstGeom>
          <a:noFill/>
        </p:spPr>
        <p:txBody>
          <a:bodyPr wrap="square" rtlCol="0">
            <a:spAutoFit/>
          </a:bodyPr>
          <a:lstStyle/>
          <a:p>
            <a:r>
              <a:rPr lang="en-US" sz="1200" dirty="0" err="1"/>
              <a:t>Inyección</a:t>
            </a:r>
            <a:r>
              <a:rPr lang="en-US" sz="1200" dirty="0"/>
              <a:t> manual de </a:t>
            </a:r>
            <a:r>
              <a:rPr lang="en-US" sz="1200" dirty="0" err="1"/>
              <a:t>dependencias</a:t>
            </a:r>
            <a:r>
              <a:rPr lang="en-US" sz="1200" dirty="0"/>
              <a:t>, </a:t>
            </a:r>
            <a:r>
              <a:rPr lang="en-US" sz="1200" dirty="0" err="1"/>
              <a:t>usando</a:t>
            </a:r>
            <a:r>
              <a:rPr lang="en-US" sz="1200" dirty="0"/>
              <a:t> </a:t>
            </a:r>
            <a:r>
              <a:rPr lang="en-US" sz="1200" dirty="0" err="1"/>
              <a:t>el</a:t>
            </a:r>
            <a:r>
              <a:rPr lang="en-US" sz="1200" dirty="0"/>
              <a:t> constructor del </a:t>
            </a:r>
            <a:r>
              <a:rPr lang="en-US" sz="1200" dirty="0" err="1"/>
              <a:t>servicio</a:t>
            </a:r>
            <a:endParaRPr lang="en-US" sz="1200" dirty="0"/>
          </a:p>
        </p:txBody>
      </p:sp>
      <p:sp>
        <p:nvSpPr>
          <p:cNvPr id="20" name="TextBox 19">
            <a:extLst>
              <a:ext uri="{FF2B5EF4-FFF2-40B4-BE49-F238E27FC236}">
                <a16:creationId xmlns:a16="http://schemas.microsoft.com/office/drawing/2014/main" id="{9BEC5F33-B362-9645-9268-1875DECFECD1}"/>
              </a:ext>
            </a:extLst>
          </p:cNvPr>
          <p:cNvSpPr txBox="1"/>
          <p:nvPr/>
        </p:nvSpPr>
        <p:spPr>
          <a:xfrm>
            <a:off x="8376911" y="5020881"/>
            <a:ext cx="2938275" cy="461665"/>
          </a:xfrm>
          <a:prstGeom prst="rect">
            <a:avLst/>
          </a:prstGeom>
          <a:noFill/>
        </p:spPr>
        <p:txBody>
          <a:bodyPr wrap="square" rtlCol="0">
            <a:spAutoFit/>
          </a:bodyPr>
          <a:lstStyle/>
          <a:p>
            <a:r>
              <a:rPr lang="en-US" sz="1200" dirty="0" err="1"/>
              <a:t>Inyección</a:t>
            </a:r>
            <a:r>
              <a:rPr lang="en-US" sz="1200" dirty="0"/>
              <a:t> </a:t>
            </a:r>
            <a:r>
              <a:rPr lang="en-US" sz="1200" dirty="0" err="1"/>
              <a:t>automática</a:t>
            </a:r>
            <a:r>
              <a:rPr lang="en-US" sz="1200" dirty="0"/>
              <a:t> de Mockito de </a:t>
            </a:r>
            <a:r>
              <a:rPr lang="en-US" sz="1200" dirty="0" err="1"/>
              <a:t>dependencias</a:t>
            </a:r>
            <a:r>
              <a:rPr lang="en-US" sz="1200" dirty="0"/>
              <a:t> </a:t>
            </a:r>
            <a:r>
              <a:rPr lang="en-US" sz="1200" dirty="0" err="1"/>
              <a:t>usando</a:t>
            </a:r>
            <a:r>
              <a:rPr lang="en-US" sz="1200" dirty="0"/>
              <a:t> @InyectMocks</a:t>
            </a:r>
          </a:p>
        </p:txBody>
      </p:sp>
    </p:spTree>
    <p:extLst>
      <p:ext uri="{BB962C8B-B14F-4D97-AF65-F5344CB8AC3E}">
        <p14:creationId xmlns:p14="http://schemas.microsoft.com/office/powerpoint/2010/main" val="149951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578F7AE-9B2A-AB49-4F0B-F6FDA6E2929B}"/>
              </a:ext>
            </a:extLst>
          </p:cNvPr>
          <p:cNvPicPr>
            <a:picLocks noChangeAspect="1"/>
          </p:cNvPicPr>
          <p:nvPr/>
        </p:nvPicPr>
        <p:blipFill>
          <a:blip r:embed="rId4"/>
          <a:stretch>
            <a:fillRect/>
          </a:stretch>
        </p:blipFill>
        <p:spPr>
          <a:xfrm>
            <a:off x="1347392" y="3259249"/>
            <a:ext cx="8233196" cy="811408"/>
          </a:xfrm>
          <a:prstGeom prst="rect">
            <a:avLst/>
          </a:prstGeom>
        </p:spPr>
      </p:pic>
    </p:spTree>
    <p:extLst>
      <p:ext uri="{BB962C8B-B14F-4D97-AF65-F5344CB8AC3E}">
        <p14:creationId xmlns:p14="http://schemas.microsoft.com/office/powerpoint/2010/main" val="3254957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Patrón</a:t>
            </a:r>
            <a:r>
              <a:rPr lang="en-US" sz="4000" dirty="0"/>
              <a:t> When – </a:t>
            </a:r>
            <a:r>
              <a:rPr lang="en-US" sz="4000" dirty="0" err="1"/>
              <a:t>ThenReturn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3FF5DA3-035A-F30B-7F7C-210CABCEEEA4}"/>
              </a:ext>
            </a:extLst>
          </p:cNvPr>
          <p:cNvPicPr>
            <a:picLocks noChangeAspect="1"/>
          </p:cNvPicPr>
          <p:nvPr/>
        </p:nvPicPr>
        <p:blipFill>
          <a:blip r:embed="rId4"/>
          <a:stretch>
            <a:fillRect/>
          </a:stretch>
        </p:blipFill>
        <p:spPr>
          <a:xfrm>
            <a:off x="1347392" y="2360988"/>
            <a:ext cx="5530897" cy="3751577"/>
          </a:xfrm>
          <a:prstGeom prst="rect">
            <a:avLst/>
          </a:prstGeom>
        </p:spPr>
      </p:pic>
    </p:spTree>
    <p:extLst>
      <p:ext uri="{BB962C8B-B14F-4D97-AF65-F5344CB8AC3E}">
        <p14:creationId xmlns:p14="http://schemas.microsoft.com/office/powerpoint/2010/main" val="87448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5616433"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a:t>
            </a:r>
            <a:r>
              <a:rPr lang="en-US" dirty="0" err="1"/>
              <a:t>ejemplo</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52CA557-E6CF-7E57-5454-40632C00C88B}"/>
              </a:ext>
            </a:extLst>
          </p:cNvPr>
          <p:cNvPicPr>
            <a:picLocks noChangeAspect="1"/>
          </p:cNvPicPr>
          <p:nvPr/>
        </p:nvPicPr>
        <p:blipFill>
          <a:blip r:embed="rId4"/>
          <a:stretch>
            <a:fillRect/>
          </a:stretch>
        </p:blipFill>
        <p:spPr>
          <a:xfrm>
            <a:off x="1475030" y="2086783"/>
            <a:ext cx="4713546" cy="4345822"/>
          </a:xfrm>
          <a:prstGeom prst="rect">
            <a:avLst/>
          </a:prstGeom>
        </p:spPr>
      </p:pic>
      <p:pic>
        <p:nvPicPr>
          <p:cNvPr id="10" name="Picture 9">
            <a:extLst>
              <a:ext uri="{FF2B5EF4-FFF2-40B4-BE49-F238E27FC236}">
                <a16:creationId xmlns:a16="http://schemas.microsoft.com/office/drawing/2014/main" id="{520B4C0D-E12B-2AFB-A74F-FCC40BE50F67}"/>
              </a:ext>
            </a:extLst>
          </p:cNvPr>
          <p:cNvPicPr>
            <a:picLocks noChangeAspect="1"/>
          </p:cNvPicPr>
          <p:nvPr/>
        </p:nvPicPr>
        <p:blipFill>
          <a:blip r:embed="rId5"/>
          <a:stretch>
            <a:fillRect/>
          </a:stretch>
        </p:blipFill>
        <p:spPr>
          <a:xfrm>
            <a:off x="7103586" y="659046"/>
            <a:ext cx="4295497" cy="5764782"/>
          </a:xfrm>
          <a:prstGeom prst="rect">
            <a:avLst/>
          </a:prstGeom>
        </p:spPr>
      </p:pic>
    </p:spTree>
    <p:extLst>
      <p:ext uri="{BB962C8B-B14F-4D97-AF65-F5344CB8AC3E}">
        <p14:creationId xmlns:p14="http://schemas.microsoft.com/office/powerpoint/2010/main" val="1287602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 </a:t>
            </a:r>
            <a:r>
              <a:rPr lang="en-US" dirty="0" err="1"/>
              <a:t>ejemplos</a:t>
            </a:r>
            <a:r>
              <a:rPr lang="en-US" dirty="0"/>
              <a:t> y </a:t>
            </a:r>
            <a:r>
              <a:rPr lang="en-US" dirty="0" err="1"/>
              <a:t>curiosidades</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err="1"/>
              <a:t>Imaginemos</a:t>
            </a:r>
            <a:r>
              <a:rPr lang="en-US" dirty="0"/>
              <a:t> que un </a:t>
            </a:r>
            <a:r>
              <a:rPr lang="en-US" dirty="0" err="1"/>
              <a:t>método</a:t>
            </a:r>
            <a:r>
              <a:rPr lang="en-US" dirty="0"/>
              <a:t> es </a:t>
            </a:r>
            <a:r>
              <a:rPr lang="en-US" dirty="0" err="1"/>
              <a:t>llamado</a:t>
            </a:r>
            <a:r>
              <a:rPr lang="en-US" dirty="0"/>
              <a:t> </a:t>
            </a:r>
            <a:r>
              <a:rPr lang="en-US" dirty="0" err="1"/>
              <a:t>varias</a:t>
            </a:r>
            <a:r>
              <a:rPr lang="en-US" dirty="0"/>
              <a:t> </a:t>
            </a:r>
            <a:r>
              <a:rPr lang="en-US" dirty="0" err="1"/>
              <a:t>veces</a:t>
            </a:r>
            <a:r>
              <a:rPr lang="en-US" dirty="0"/>
              <a:t>…</a:t>
            </a:r>
          </a:p>
          <a:p>
            <a:r>
              <a:rPr lang="en-US" dirty="0"/>
              <a:t>Podemos customizer </a:t>
            </a:r>
            <a:r>
              <a:rPr lang="en-US" dirty="0" err="1"/>
              <a:t>diferentes</a:t>
            </a:r>
            <a:r>
              <a:rPr lang="en-US" dirty="0"/>
              <a:t> </a:t>
            </a:r>
            <a:r>
              <a:rPr lang="en-US" dirty="0" err="1"/>
              <a:t>respuestas</a:t>
            </a:r>
            <a:r>
              <a:rPr lang="en-US" dirty="0"/>
              <a:t>.</a:t>
            </a:r>
          </a:p>
        </p:txBody>
      </p:sp>
      <p:pic>
        <p:nvPicPr>
          <p:cNvPr id="13" name="Picture 12">
            <a:extLst>
              <a:ext uri="{FF2B5EF4-FFF2-40B4-BE49-F238E27FC236}">
                <a16:creationId xmlns:a16="http://schemas.microsoft.com/office/drawing/2014/main" id="{AF7BF91F-1D35-D9FE-229E-7FC61C0DC2FE}"/>
              </a:ext>
            </a:extLst>
          </p:cNvPr>
          <p:cNvPicPr>
            <a:picLocks noChangeAspect="1"/>
          </p:cNvPicPr>
          <p:nvPr/>
        </p:nvPicPr>
        <p:blipFill>
          <a:blip r:embed="rId4"/>
          <a:stretch>
            <a:fillRect/>
          </a:stretch>
        </p:blipFill>
        <p:spPr>
          <a:xfrm>
            <a:off x="1502786" y="2743518"/>
            <a:ext cx="3991565" cy="1389733"/>
          </a:xfrm>
          <a:prstGeom prst="rect">
            <a:avLst/>
          </a:prstGeom>
        </p:spPr>
      </p:pic>
      <p:sp>
        <p:nvSpPr>
          <p:cNvPr id="14" name="TextBox 13">
            <a:extLst>
              <a:ext uri="{FF2B5EF4-FFF2-40B4-BE49-F238E27FC236}">
                <a16:creationId xmlns:a16="http://schemas.microsoft.com/office/drawing/2014/main" id="{4C9213A7-46AB-C83F-8125-0B1B7FA01828}"/>
              </a:ext>
            </a:extLst>
          </p:cNvPr>
          <p:cNvSpPr txBox="1"/>
          <p:nvPr/>
        </p:nvSpPr>
        <p:spPr>
          <a:xfrm>
            <a:off x="1399731" y="4316993"/>
            <a:ext cx="5616433" cy="646331"/>
          </a:xfrm>
          <a:prstGeom prst="rect">
            <a:avLst/>
          </a:prstGeom>
          <a:noFill/>
        </p:spPr>
        <p:txBody>
          <a:bodyPr wrap="square" rtlCol="0">
            <a:spAutoFit/>
          </a:bodyPr>
          <a:lstStyle/>
          <a:p>
            <a:r>
              <a:rPr lang="en-US" dirty="0" err="1"/>
              <a:t>Tampoco</a:t>
            </a:r>
            <a:r>
              <a:rPr lang="en-US" dirty="0"/>
              <a:t> </a:t>
            </a:r>
            <a:r>
              <a:rPr lang="en-US" dirty="0" err="1"/>
              <a:t>necesitamos</a:t>
            </a:r>
            <a:r>
              <a:rPr lang="en-US" dirty="0"/>
              <a:t> saber </a:t>
            </a:r>
            <a:r>
              <a:rPr lang="en-US" dirty="0" err="1"/>
              <a:t>los</a:t>
            </a:r>
            <a:r>
              <a:rPr lang="en-US" dirty="0"/>
              <a:t> </a:t>
            </a:r>
            <a:r>
              <a:rPr lang="en-US" dirty="0" err="1"/>
              <a:t>parámetros</a:t>
            </a:r>
            <a:r>
              <a:rPr lang="en-US" dirty="0"/>
              <a:t> </a:t>
            </a:r>
            <a:r>
              <a:rPr lang="en-US" dirty="0" err="1"/>
              <a:t>concretos</a:t>
            </a:r>
            <a:r>
              <a:rPr lang="en-US" dirty="0"/>
              <a:t> de un </a:t>
            </a:r>
            <a:r>
              <a:rPr lang="en-US" dirty="0" err="1"/>
              <a:t>método</a:t>
            </a:r>
            <a:r>
              <a:rPr lang="en-US" dirty="0"/>
              <a:t> para </a:t>
            </a:r>
            <a:r>
              <a:rPr lang="en-US" dirty="0" err="1"/>
              <a:t>mockearlo</a:t>
            </a:r>
            <a:r>
              <a:rPr lang="en-US" dirty="0"/>
              <a:t>, </a:t>
            </a:r>
            <a:r>
              <a:rPr lang="en-US" dirty="0" err="1"/>
              <a:t>podremos</a:t>
            </a:r>
            <a:r>
              <a:rPr lang="en-US" dirty="0"/>
              <a:t> usar any()</a:t>
            </a:r>
          </a:p>
        </p:txBody>
      </p:sp>
      <p:pic>
        <p:nvPicPr>
          <p:cNvPr id="17" name="Picture 16">
            <a:extLst>
              <a:ext uri="{FF2B5EF4-FFF2-40B4-BE49-F238E27FC236}">
                <a16:creationId xmlns:a16="http://schemas.microsoft.com/office/drawing/2014/main" id="{11106468-45F0-F8D3-C568-0C0408787949}"/>
              </a:ext>
            </a:extLst>
          </p:cNvPr>
          <p:cNvPicPr>
            <a:picLocks noChangeAspect="1"/>
          </p:cNvPicPr>
          <p:nvPr/>
        </p:nvPicPr>
        <p:blipFill>
          <a:blip r:embed="rId5"/>
          <a:stretch>
            <a:fillRect/>
          </a:stretch>
        </p:blipFill>
        <p:spPr>
          <a:xfrm>
            <a:off x="1502786" y="5225282"/>
            <a:ext cx="8802104" cy="409178"/>
          </a:xfrm>
          <a:prstGeom prst="rect">
            <a:avLst/>
          </a:prstGeom>
        </p:spPr>
      </p:pic>
    </p:spTree>
    <p:extLst>
      <p:ext uri="{BB962C8B-B14F-4D97-AF65-F5344CB8AC3E}">
        <p14:creationId xmlns:p14="http://schemas.microsoft.com/office/powerpoint/2010/main" val="219662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679083" y="1377646"/>
            <a:ext cx="11538065" cy="707886"/>
          </a:xfrm>
          <a:prstGeom prst="rect">
            <a:avLst/>
          </a:prstGeom>
          <a:noFill/>
        </p:spPr>
        <p:txBody>
          <a:bodyPr wrap="square" rtlCol="0">
            <a:spAutoFit/>
          </a:bodyPr>
          <a:lstStyle/>
          <a:p>
            <a:r>
              <a:rPr lang="en-US" sz="4000" dirty="0" err="1"/>
              <a:t>Objetivos</a:t>
            </a:r>
            <a:r>
              <a:rPr lang="en-US" sz="4000" dirty="0"/>
              <a:t> </a:t>
            </a:r>
            <a:r>
              <a:rPr lang="en-US" sz="4000" dirty="0" err="1"/>
              <a:t>realistas</a:t>
            </a:r>
            <a:r>
              <a:rPr lang="en-US" sz="4000" dirty="0"/>
              <a:t> </a:t>
            </a:r>
            <a:r>
              <a:rPr lang="en-US" sz="4000" dirty="0">
                <a:sym typeface="Wingdings" panose="05000000000000000000" pitchFamily="2" charset="2"/>
              </a:rPr>
              <a:t> </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4" name="TextBox 3">
            <a:extLst>
              <a:ext uri="{FF2B5EF4-FFF2-40B4-BE49-F238E27FC236}">
                <a16:creationId xmlns:a16="http://schemas.microsoft.com/office/drawing/2014/main" id="{6A275EC7-C3D6-61F1-5471-CE00BAC81778}"/>
              </a:ext>
            </a:extLst>
          </p:cNvPr>
          <p:cNvSpPr txBox="1"/>
          <p:nvPr/>
        </p:nvSpPr>
        <p:spPr>
          <a:xfrm>
            <a:off x="653935" y="2286466"/>
            <a:ext cx="11538065" cy="3539430"/>
          </a:xfrm>
          <a:prstGeom prst="rect">
            <a:avLst/>
          </a:prstGeom>
          <a:noFill/>
        </p:spPr>
        <p:txBody>
          <a:bodyPr wrap="square" rtlCol="0">
            <a:spAutoFit/>
          </a:bodyPr>
          <a:lstStyle/>
          <a:p>
            <a:pPr marL="571500" indent="-571500">
              <a:buFont typeface="Wingdings" panose="05000000000000000000" pitchFamily="2" charset="2"/>
              <a:buChar char="è"/>
            </a:pPr>
            <a:r>
              <a:rPr lang="en-US" sz="2800" dirty="0" err="1"/>
              <a:t>Conocer</a:t>
            </a:r>
            <a:r>
              <a:rPr lang="en-US" sz="2800" dirty="0"/>
              <a:t> TDD e </a:t>
            </a:r>
            <a:r>
              <a:rPr lang="en-US" sz="2800" dirty="0" err="1"/>
              <a:t>intentar</a:t>
            </a:r>
            <a:r>
              <a:rPr lang="en-US" sz="2800" dirty="0"/>
              <a:t> </a:t>
            </a:r>
            <a:r>
              <a:rPr lang="en-US" sz="2800" dirty="0" err="1"/>
              <a:t>aplicarlo</a:t>
            </a:r>
            <a:r>
              <a:rPr lang="en-US" sz="2800" dirty="0"/>
              <a:t>.</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a:t>
            </a:r>
            <a:r>
              <a:rPr lang="en-US" sz="2800" b="1" dirty="0"/>
              <a:t>testing </a:t>
            </a:r>
            <a:r>
              <a:rPr lang="en-US" sz="2800" b="1" dirty="0" err="1"/>
              <a:t>unitario</a:t>
            </a:r>
            <a:endParaRPr lang="en-US" sz="2800" b="1" dirty="0"/>
          </a:p>
          <a:p>
            <a:pPr marL="571500" indent="-571500">
              <a:buFont typeface="Wingdings" panose="05000000000000000000" pitchFamily="2" charset="2"/>
              <a:buChar char="è"/>
            </a:pPr>
            <a:r>
              <a:rPr lang="en-US" sz="2800" dirty="0" err="1"/>
              <a:t>Entender</a:t>
            </a:r>
            <a:r>
              <a:rPr lang="en-US" sz="2800" dirty="0"/>
              <a:t> y </a:t>
            </a:r>
            <a:r>
              <a:rPr lang="en-US" sz="2800" dirty="0" err="1"/>
              <a:t>practicar</a:t>
            </a:r>
            <a:r>
              <a:rPr lang="en-US" sz="2800" dirty="0"/>
              <a:t> con </a:t>
            </a:r>
            <a:r>
              <a:rPr lang="en-US" sz="2800" b="1" dirty="0"/>
              <a:t>Junit y Mockito</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las </a:t>
            </a:r>
            <a:r>
              <a:rPr lang="en-US" sz="2800" dirty="0" err="1"/>
              <a:t>posibilidades</a:t>
            </a:r>
            <a:r>
              <a:rPr lang="en-US" sz="2800" dirty="0"/>
              <a:t> que </a:t>
            </a:r>
            <a:r>
              <a:rPr lang="en-US" sz="2800" dirty="0" err="1"/>
              <a:t>nos</a:t>
            </a:r>
            <a:r>
              <a:rPr lang="en-US" sz="2800" dirty="0"/>
              <a:t> </a:t>
            </a:r>
            <a:r>
              <a:rPr lang="en-US" sz="2800" dirty="0" err="1"/>
              <a:t>ofrecen</a:t>
            </a:r>
            <a:r>
              <a:rPr lang="en-US" sz="2800" dirty="0"/>
              <a:t> (</a:t>
            </a:r>
            <a:r>
              <a:rPr lang="en-US" sz="2800" dirty="0" err="1"/>
              <a:t>métodos</a:t>
            </a:r>
            <a:r>
              <a:rPr lang="en-US" sz="2800" dirty="0"/>
              <a:t>, </a:t>
            </a:r>
            <a:r>
              <a:rPr lang="en-US" sz="2800" dirty="0" err="1"/>
              <a:t>anotaciones</a:t>
            </a:r>
            <a:r>
              <a:rPr lang="en-US" sz="2800" dirty="0"/>
              <a:t>, matchers…)</a:t>
            </a:r>
          </a:p>
          <a:p>
            <a:pPr marL="571500" indent="-571500">
              <a:buFont typeface="Wingdings" panose="05000000000000000000" pitchFamily="2" charset="2"/>
              <a:buChar char="è"/>
            </a:pPr>
            <a:r>
              <a:rPr lang="en-US" sz="2800" dirty="0" err="1"/>
              <a:t>Entender</a:t>
            </a:r>
            <a:r>
              <a:rPr lang="en-US" sz="2800" dirty="0"/>
              <a:t> </a:t>
            </a:r>
            <a:r>
              <a:rPr lang="en-US" sz="2800" dirty="0" err="1"/>
              <a:t>cuando</a:t>
            </a:r>
            <a:r>
              <a:rPr lang="en-US" sz="2800" dirty="0"/>
              <a:t> usar </a:t>
            </a:r>
            <a:r>
              <a:rPr lang="en-US" sz="2800" dirty="0" err="1"/>
              <a:t>cada</a:t>
            </a:r>
            <a:r>
              <a:rPr lang="en-US" sz="2800" dirty="0"/>
              <a:t> </a:t>
            </a:r>
            <a:r>
              <a:rPr lang="en-US" sz="2800" dirty="0" err="1"/>
              <a:t>herramienta</a:t>
            </a:r>
            <a:r>
              <a:rPr lang="en-US" sz="2800" dirty="0"/>
              <a:t> y </a:t>
            </a:r>
            <a:r>
              <a:rPr lang="en-US" sz="2800" dirty="0" err="1"/>
              <a:t>porqué</a:t>
            </a:r>
            <a:endParaRPr lang="en-US" sz="2800" dirty="0"/>
          </a:p>
          <a:p>
            <a:pPr marL="571500" indent="-571500">
              <a:buFont typeface="Wingdings" panose="05000000000000000000" pitchFamily="2" charset="2"/>
              <a:buChar char="è"/>
            </a:pPr>
            <a:r>
              <a:rPr lang="en-US" sz="2800" dirty="0"/>
              <a:t>Y </a:t>
            </a:r>
            <a:r>
              <a:rPr lang="en-US" sz="2800" dirty="0" err="1"/>
              <a:t>sobre</a:t>
            </a:r>
            <a:r>
              <a:rPr lang="en-US" sz="2800" dirty="0"/>
              <a:t> </a:t>
            </a:r>
            <a:r>
              <a:rPr lang="en-US" sz="2800" dirty="0" err="1"/>
              <a:t>todo</a:t>
            </a:r>
            <a:r>
              <a:rPr lang="en-US" sz="2800" dirty="0"/>
              <a:t> … </a:t>
            </a:r>
            <a:r>
              <a:rPr lang="en-US" sz="2800" b="1" dirty="0" err="1"/>
              <a:t>Practicar</a:t>
            </a:r>
            <a:r>
              <a:rPr lang="en-US" sz="2800" dirty="0"/>
              <a:t> con </a:t>
            </a:r>
            <a:r>
              <a:rPr lang="en-US" sz="2800" dirty="0" err="1"/>
              <a:t>ejemplos</a:t>
            </a:r>
            <a:r>
              <a:rPr lang="en-US" sz="2800" dirty="0"/>
              <a:t> </a:t>
            </a:r>
            <a:r>
              <a:rPr lang="en-US" sz="2800" dirty="0" err="1"/>
              <a:t>reales</a:t>
            </a:r>
            <a:r>
              <a:rPr lang="en-US" sz="2800" dirty="0"/>
              <a:t> (primero </a:t>
            </a:r>
            <a:r>
              <a:rPr lang="en-US" sz="2800" dirty="0" err="1"/>
              <a:t>ejemplos</a:t>
            </a:r>
            <a:r>
              <a:rPr lang="en-US" sz="2800" dirty="0"/>
              <a:t> </a:t>
            </a:r>
            <a:r>
              <a:rPr lang="en-US" sz="2800" dirty="0" err="1"/>
              <a:t>aislados</a:t>
            </a:r>
            <a:r>
              <a:rPr lang="en-US" sz="2800" dirty="0"/>
              <a:t>, luego </a:t>
            </a:r>
            <a:r>
              <a:rPr lang="en-US" sz="2800" dirty="0" err="1"/>
              <a:t>proyectos</a:t>
            </a:r>
            <a:r>
              <a:rPr lang="en-US" sz="2800" dirty="0"/>
              <a:t> </a:t>
            </a:r>
            <a:r>
              <a:rPr lang="en-US" sz="2800" dirty="0" err="1"/>
              <a:t>reales</a:t>
            </a:r>
            <a:r>
              <a:rPr lang="en-US" sz="2800" dirty="0"/>
              <a:t>)</a:t>
            </a:r>
          </a:p>
        </p:txBody>
      </p:sp>
    </p:spTree>
    <p:extLst>
      <p:ext uri="{BB962C8B-B14F-4D97-AF65-F5344CB8AC3E}">
        <p14:creationId xmlns:p14="http://schemas.microsoft.com/office/powerpoint/2010/main" val="3049409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ThenThrow</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369332"/>
          </a:xfrm>
          <a:prstGeom prst="rect">
            <a:avLst/>
          </a:prstGeom>
          <a:noFill/>
        </p:spPr>
        <p:txBody>
          <a:bodyPr wrap="square" rtlCol="0">
            <a:spAutoFit/>
          </a:bodyPr>
          <a:lstStyle/>
          <a:p>
            <a:r>
              <a:rPr lang="en-US" dirty="0"/>
              <a:t>Nos </a:t>
            </a:r>
            <a:r>
              <a:rPr lang="en-US" dirty="0" err="1"/>
              <a:t>permitirá</a:t>
            </a:r>
            <a:r>
              <a:rPr lang="en-US" dirty="0"/>
              <a:t> similar que un </a:t>
            </a:r>
            <a:r>
              <a:rPr lang="en-US" dirty="0" err="1"/>
              <a:t>método</a:t>
            </a:r>
            <a:r>
              <a:rPr lang="en-US" dirty="0"/>
              <a:t> Lanza </a:t>
            </a:r>
            <a:r>
              <a:rPr lang="en-US" dirty="0" err="1"/>
              <a:t>una</a:t>
            </a:r>
            <a:r>
              <a:rPr lang="en-US" dirty="0"/>
              <a:t> </a:t>
            </a:r>
            <a:r>
              <a:rPr lang="en-US" dirty="0" err="1"/>
              <a:t>excepción</a:t>
            </a:r>
            <a:endParaRPr lang="en-US" dirty="0"/>
          </a:p>
        </p:txBody>
      </p:sp>
      <p:pic>
        <p:nvPicPr>
          <p:cNvPr id="6" name="Picture 5">
            <a:extLst>
              <a:ext uri="{FF2B5EF4-FFF2-40B4-BE49-F238E27FC236}">
                <a16:creationId xmlns:a16="http://schemas.microsoft.com/office/drawing/2014/main" id="{6F60D514-5551-A3A9-20A9-665AB35DEB74}"/>
              </a:ext>
            </a:extLst>
          </p:cNvPr>
          <p:cNvPicPr>
            <a:picLocks noChangeAspect="1"/>
          </p:cNvPicPr>
          <p:nvPr/>
        </p:nvPicPr>
        <p:blipFill>
          <a:blip r:embed="rId4"/>
          <a:stretch>
            <a:fillRect/>
          </a:stretch>
        </p:blipFill>
        <p:spPr>
          <a:xfrm>
            <a:off x="1447293" y="2667231"/>
            <a:ext cx="9964012" cy="609369"/>
          </a:xfrm>
          <a:prstGeom prst="rect">
            <a:avLst/>
          </a:prstGeom>
        </p:spPr>
      </p:pic>
      <p:pic>
        <p:nvPicPr>
          <p:cNvPr id="11" name="Picture 10">
            <a:extLst>
              <a:ext uri="{FF2B5EF4-FFF2-40B4-BE49-F238E27FC236}">
                <a16:creationId xmlns:a16="http://schemas.microsoft.com/office/drawing/2014/main" id="{0FA77CF0-10FA-DC6E-1C16-9B3506D981DA}"/>
              </a:ext>
            </a:extLst>
          </p:cNvPr>
          <p:cNvPicPr>
            <a:picLocks noChangeAspect="1"/>
          </p:cNvPicPr>
          <p:nvPr/>
        </p:nvPicPr>
        <p:blipFill>
          <a:blip r:embed="rId5"/>
          <a:stretch>
            <a:fillRect/>
          </a:stretch>
        </p:blipFill>
        <p:spPr>
          <a:xfrm>
            <a:off x="1447294" y="4218267"/>
            <a:ext cx="7370704" cy="1108182"/>
          </a:xfrm>
          <a:prstGeom prst="rect">
            <a:avLst/>
          </a:prstGeom>
        </p:spPr>
      </p:pic>
      <p:sp>
        <p:nvSpPr>
          <p:cNvPr id="15" name="TextBox 14">
            <a:extLst>
              <a:ext uri="{FF2B5EF4-FFF2-40B4-BE49-F238E27FC236}">
                <a16:creationId xmlns:a16="http://schemas.microsoft.com/office/drawing/2014/main" id="{4DB1E2F4-C8C8-CF70-B35B-2C9FC5D6E248}"/>
              </a:ext>
            </a:extLst>
          </p:cNvPr>
          <p:cNvSpPr txBox="1"/>
          <p:nvPr/>
        </p:nvSpPr>
        <p:spPr>
          <a:xfrm>
            <a:off x="1399730" y="3547834"/>
            <a:ext cx="5616433" cy="369332"/>
          </a:xfrm>
          <a:prstGeom prst="rect">
            <a:avLst/>
          </a:prstGeom>
          <a:noFill/>
        </p:spPr>
        <p:txBody>
          <a:bodyPr wrap="square" rtlCol="0">
            <a:spAutoFit/>
          </a:bodyPr>
          <a:lstStyle/>
          <a:p>
            <a:r>
              <a:rPr lang="en-US" dirty="0" err="1"/>
              <a:t>Incluso</a:t>
            </a:r>
            <a:r>
              <a:rPr lang="en-US" dirty="0"/>
              <a:t> </a:t>
            </a:r>
            <a:r>
              <a:rPr lang="en-US" dirty="0" err="1"/>
              <a:t>podremos</a:t>
            </a:r>
            <a:r>
              <a:rPr lang="en-US" dirty="0"/>
              <a:t> combiner </a:t>
            </a:r>
            <a:r>
              <a:rPr lang="en-US" dirty="0" err="1"/>
              <a:t>thenReturn</a:t>
            </a:r>
            <a:r>
              <a:rPr lang="en-US" dirty="0"/>
              <a:t>() y </a:t>
            </a:r>
            <a:r>
              <a:rPr lang="en-US" dirty="0" err="1"/>
              <a:t>thenThrow</a:t>
            </a:r>
            <a:r>
              <a:rPr lang="en-US" dirty="0"/>
              <a:t>()</a:t>
            </a:r>
          </a:p>
        </p:txBody>
      </p:sp>
    </p:spTree>
    <p:extLst>
      <p:ext uri="{BB962C8B-B14F-4D97-AF65-F5344CB8AC3E}">
        <p14:creationId xmlns:p14="http://schemas.microsoft.com/office/powerpoint/2010/main" val="1359201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ThenAnswer</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Si </a:t>
            </a:r>
            <a:r>
              <a:rPr lang="en-US" dirty="0" err="1"/>
              <a:t>queremos</a:t>
            </a:r>
            <a:r>
              <a:rPr lang="en-US" dirty="0"/>
              <a:t> </a:t>
            </a:r>
            <a:r>
              <a:rPr lang="en-US" dirty="0" err="1"/>
              <a:t>realizar</a:t>
            </a:r>
            <a:r>
              <a:rPr lang="en-US" dirty="0"/>
              <a:t> </a:t>
            </a:r>
            <a:r>
              <a:rPr lang="en-US" dirty="0" err="1"/>
              <a:t>lógica</a:t>
            </a:r>
            <a:r>
              <a:rPr lang="en-US" dirty="0"/>
              <a:t>, antes de </a:t>
            </a:r>
            <a:r>
              <a:rPr lang="en-US" dirty="0" err="1"/>
              <a:t>emitar</a:t>
            </a:r>
            <a:r>
              <a:rPr lang="en-US" dirty="0"/>
              <a:t> la </a:t>
            </a:r>
            <a:r>
              <a:rPr lang="en-US" dirty="0" err="1"/>
              <a:t>respuesta</a:t>
            </a:r>
            <a:r>
              <a:rPr lang="en-US" dirty="0"/>
              <a:t>, </a:t>
            </a:r>
            <a:r>
              <a:rPr lang="en-US" dirty="0" err="1"/>
              <a:t>utilizaremos</a:t>
            </a:r>
            <a:r>
              <a:rPr lang="en-US" dirty="0"/>
              <a:t> </a:t>
            </a:r>
            <a:r>
              <a:rPr lang="en-US" dirty="0" err="1"/>
              <a:t>thenAnswer</a:t>
            </a:r>
            <a:r>
              <a:rPr lang="en-US" dirty="0"/>
              <a:t>()</a:t>
            </a:r>
          </a:p>
        </p:txBody>
      </p:sp>
      <p:pic>
        <p:nvPicPr>
          <p:cNvPr id="7" name="Picture 6">
            <a:extLst>
              <a:ext uri="{FF2B5EF4-FFF2-40B4-BE49-F238E27FC236}">
                <a16:creationId xmlns:a16="http://schemas.microsoft.com/office/drawing/2014/main" id="{0C87D971-7F9B-787B-B177-9DC1CA8EBF41}"/>
              </a:ext>
            </a:extLst>
          </p:cNvPr>
          <p:cNvPicPr>
            <a:picLocks noChangeAspect="1"/>
          </p:cNvPicPr>
          <p:nvPr/>
        </p:nvPicPr>
        <p:blipFill>
          <a:blip r:embed="rId4"/>
          <a:stretch>
            <a:fillRect/>
          </a:stretch>
        </p:blipFill>
        <p:spPr>
          <a:xfrm>
            <a:off x="1399731" y="3127504"/>
            <a:ext cx="9059539" cy="1762371"/>
          </a:xfrm>
          <a:prstGeom prst="rect">
            <a:avLst/>
          </a:prstGeom>
        </p:spPr>
      </p:pic>
    </p:spTree>
    <p:extLst>
      <p:ext uri="{BB962C8B-B14F-4D97-AF65-F5344CB8AC3E}">
        <p14:creationId xmlns:p14="http://schemas.microsoft.com/office/powerpoint/2010/main" val="3259267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ThenCallRealMethod</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En </a:t>
            </a:r>
            <a:r>
              <a:rPr lang="en-US" dirty="0" err="1"/>
              <a:t>caso</a:t>
            </a:r>
            <a:r>
              <a:rPr lang="en-US" dirty="0"/>
              <a:t> de que </a:t>
            </a:r>
            <a:r>
              <a:rPr lang="en-US" dirty="0" err="1"/>
              <a:t>queramos</a:t>
            </a:r>
            <a:r>
              <a:rPr lang="en-US" dirty="0"/>
              <a:t> </a:t>
            </a:r>
            <a:r>
              <a:rPr lang="en-US" dirty="0" err="1"/>
              <a:t>llamar</a:t>
            </a:r>
            <a:r>
              <a:rPr lang="en-US" dirty="0"/>
              <a:t> a un </a:t>
            </a:r>
            <a:r>
              <a:rPr lang="en-US" dirty="0" err="1"/>
              <a:t>método</a:t>
            </a:r>
            <a:r>
              <a:rPr lang="en-US" dirty="0"/>
              <a:t> real </a:t>
            </a:r>
            <a:r>
              <a:rPr lang="en-US" dirty="0" err="1"/>
              <a:t>en</a:t>
            </a:r>
            <a:r>
              <a:rPr lang="en-US" dirty="0"/>
              <a:t> </a:t>
            </a:r>
            <a:r>
              <a:rPr lang="en-US" dirty="0" err="1"/>
              <a:t>el</a:t>
            </a:r>
            <a:r>
              <a:rPr lang="en-US" dirty="0"/>
              <a:t> mock, </a:t>
            </a:r>
            <a:r>
              <a:rPr lang="en-US" dirty="0" err="1"/>
              <a:t>usaremos</a:t>
            </a:r>
            <a:r>
              <a:rPr lang="en-US" dirty="0"/>
              <a:t> </a:t>
            </a:r>
            <a:r>
              <a:rPr lang="en-US" dirty="0" err="1"/>
              <a:t>thenCallRealMethod</a:t>
            </a:r>
            <a:r>
              <a:rPr lang="en-US" dirty="0"/>
              <a:t>()</a:t>
            </a:r>
          </a:p>
        </p:txBody>
      </p:sp>
      <p:pic>
        <p:nvPicPr>
          <p:cNvPr id="3" name="Picture 2">
            <a:extLst>
              <a:ext uri="{FF2B5EF4-FFF2-40B4-BE49-F238E27FC236}">
                <a16:creationId xmlns:a16="http://schemas.microsoft.com/office/drawing/2014/main" id="{C32EA0DB-38B8-943D-1FFA-6E370ACF962E}"/>
              </a:ext>
            </a:extLst>
          </p:cNvPr>
          <p:cNvPicPr>
            <a:picLocks noChangeAspect="1"/>
          </p:cNvPicPr>
          <p:nvPr/>
        </p:nvPicPr>
        <p:blipFill>
          <a:blip r:embed="rId4"/>
          <a:stretch>
            <a:fillRect/>
          </a:stretch>
        </p:blipFill>
        <p:spPr>
          <a:xfrm>
            <a:off x="1490063" y="2737646"/>
            <a:ext cx="5977538" cy="3660663"/>
          </a:xfrm>
          <a:prstGeom prst="rect">
            <a:avLst/>
          </a:prstGeom>
        </p:spPr>
      </p:pic>
    </p:spTree>
    <p:extLst>
      <p:ext uri="{BB962C8B-B14F-4D97-AF65-F5344CB8AC3E}">
        <p14:creationId xmlns:p14="http://schemas.microsoft.com/office/powerpoint/2010/main" val="43949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any(), any(Class), eq()…</a:t>
            </a:r>
          </a:p>
        </p:txBody>
      </p:sp>
      <p:pic>
        <p:nvPicPr>
          <p:cNvPr id="3" name="Picture 2">
            <a:extLst>
              <a:ext uri="{FF2B5EF4-FFF2-40B4-BE49-F238E27FC236}">
                <a16:creationId xmlns:a16="http://schemas.microsoft.com/office/drawing/2014/main" id="{8B1B115B-5C1C-41A5-F553-37A72857B83B}"/>
              </a:ext>
            </a:extLst>
          </p:cNvPr>
          <p:cNvPicPr>
            <a:picLocks noChangeAspect="1"/>
          </p:cNvPicPr>
          <p:nvPr/>
        </p:nvPicPr>
        <p:blipFill>
          <a:blip r:embed="rId4"/>
          <a:stretch>
            <a:fillRect/>
          </a:stretch>
        </p:blipFill>
        <p:spPr>
          <a:xfrm>
            <a:off x="1399731" y="2759307"/>
            <a:ext cx="6096000" cy="1194928"/>
          </a:xfrm>
          <a:prstGeom prst="rect">
            <a:avLst/>
          </a:prstGeom>
        </p:spPr>
      </p:pic>
      <p:pic>
        <p:nvPicPr>
          <p:cNvPr id="10" name="Picture 9">
            <a:extLst>
              <a:ext uri="{FF2B5EF4-FFF2-40B4-BE49-F238E27FC236}">
                <a16:creationId xmlns:a16="http://schemas.microsoft.com/office/drawing/2014/main" id="{FBEF46C6-DB88-9127-801E-9D5046DFAB60}"/>
              </a:ext>
            </a:extLst>
          </p:cNvPr>
          <p:cNvPicPr>
            <a:picLocks noChangeAspect="1"/>
          </p:cNvPicPr>
          <p:nvPr/>
        </p:nvPicPr>
        <p:blipFill>
          <a:blip r:embed="rId5"/>
          <a:stretch>
            <a:fillRect/>
          </a:stretch>
        </p:blipFill>
        <p:spPr>
          <a:xfrm>
            <a:off x="1454802" y="3954235"/>
            <a:ext cx="6247628" cy="1277111"/>
          </a:xfrm>
          <a:prstGeom prst="rect">
            <a:avLst/>
          </a:prstGeom>
        </p:spPr>
      </p:pic>
      <p:pic>
        <p:nvPicPr>
          <p:cNvPr id="13" name="Picture 12">
            <a:extLst>
              <a:ext uri="{FF2B5EF4-FFF2-40B4-BE49-F238E27FC236}">
                <a16:creationId xmlns:a16="http://schemas.microsoft.com/office/drawing/2014/main" id="{DC6ECB11-CD26-A015-6961-35708B2BE6A5}"/>
              </a:ext>
            </a:extLst>
          </p:cNvPr>
          <p:cNvPicPr>
            <a:picLocks noChangeAspect="1"/>
          </p:cNvPicPr>
          <p:nvPr/>
        </p:nvPicPr>
        <p:blipFill>
          <a:blip r:embed="rId6"/>
          <a:stretch>
            <a:fillRect/>
          </a:stretch>
        </p:blipFill>
        <p:spPr>
          <a:xfrm>
            <a:off x="1454802" y="5297871"/>
            <a:ext cx="6925852" cy="1390848"/>
          </a:xfrm>
          <a:prstGeom prst="rect">
            <a:avLst/>
          </a:prstGeom>
        </p:spPr>
      </p:pic>
    </p:spTree>
    <p:extLst>
      <p:ext uri="{BB962C8B-B14F-4D97-AF65-F5344CB8AC3E}">
        <p14:creationId xmlns:p14="http://schemas.microsoft.com/office/powerpoint/2010/main" val="295608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t>
            </a:r>
            <a:r>
              <a:rPr lang="en-US" dirty="0" err="1"/>
              <a:t>isNull</a:t>
            </a:r>
            <a:r>
              <a:rPr lang="en-US" dirty="0"/>
              <a:t>(), </a:t>
            </a:r>
            <a:r>
              <a:rPr lang="en-US" dirty="0" err="1"/>
              <a:t>isNotNull</a:t>
            </a:r>
            <a:r>
              <a:rPr lang="en-US" dirty="0"/>
              <a:t>(), </a:t>
            </a:r>
            <a:r>
              <a:rPr lang="en-US" dirty="0" err="1"/>
              <a:t>anyString</a:t>
            </a:r>
            <a:r>
              <a:rPr lang="en-US" dirty="0"/>
              <a:t>(), </a:t>
            </a:r>
            <a:r>
              <a:rPr lang="en-US" dirty="0" err="1"/>
              <a:t>anyInt</a:t>
            </a:r>
            <a:r>
              <a:rPr lang="en-US" dirty="0"/>
              <a:t>(), contains()…</a:t>
            </a:r>
          </a:p>
        </p:txBody>
      </p:sp>
      <p:pic>
        <p:nvPicPr>
          <p:cNvPr id="6" name="Picture 5">
            <a:extLst>
              <a:ext uri="{FF2B5EF4-FFF2-40B4-BE49-F238E27FC236}">
                <a16:creationId xmlns:a16="http://schemas.microsoft.com/office/drawing/2014/main" id="{ECB7D445-42FC-925F-C90F-F02AAAE2F21D}"/>
              </a:ext>
            </a:extLst>
          </p:cNvPr>
          <p:cNvPicPr>
            <a:picLocks noChangeAspect="1"/>
          </p:cNvPicPr>
          <p:nvPr/>
        </p:nvPicPr>
        <p:blipFill>
          <a:blip r:embed="rId4"/>
          <a:stretch>
            <a:fillRect/>
          </a:stretch>
        </p:blipFill>
        <p:spPr>
          <a:xfrm>
            <a:off x="1399731" y="2642031"/>
            <a:ext cx="6613296" cy="995722"/>
          </a:xfrm>
          <a:prstGeom prst="rect">
            <a:avLst/>
          </a:prstGeom>
        </p:spPr>
      </p:pic>
      <p:pic>
        <p:nvPicPr>
          <p:cNvPr id="11" name="Picture 10">
            <a:extLst>
              <a:ext uri="{FF2B5EF4-FFF2-40B4-BE49-F238E27FC236}">
                <a16:creationId xmlns:a16="http://schemas.microsoft.com/office/drawing/2014/main" id="{3D391CF4-FF97-1535-413C-33486E08CD84}"/>
              </a:ext>
            </a:extLst>
          </p:cNvPr>
          <p:cNvPicPr>
            <a:picLocks noChangeAspect="1"/>
          </p:cNvPicPr>
          <p:nvPr/>
        </p:nvPicPr>
        <p:blipFill>
          <a:blip r:embed="rId5"/>
          <a:stretch>
            <a:fillRect/>
          </a:stretch>
        </p:blipFill>
        <p:spPr>
          <a:xfrm>
            <a:off x="1480595" y="3657794"/>
            <a:ext cx="7288760" cy="911860"/>
          </a:xfrm>
          <a:prstGeom prst="rect">
            <a:avLst/>
          </a:prstGeom>
        </p:spPr>
      </p:pic>
      <p:pic>
        <p:nvPicPr>
          <p:cNvPr id="18" name="Picture 17">
            <a:extLst>
              <a:ext uri="{FF2B5EF4-FFF2-40B4-BE49-F238E27FC236}">
                <a16:creationId xmlns:a16="http://schemas.microsoft.com/office/drawing/2014/main" id="{BAA69837-B406-AF31-9085-FEAACB0750A7}"/>
              </a:ext>
            </a:extLst>
          </p:cNvPr>
          <p:cNvPicPr>
            <a:picLocks noChangeAspect="1"/>
          </p:cNvPicPr>
          <p:nvPr/>
        </p:nvPicPr>
        <p:blipFill>
          <a:blip r:embed="rId6"/>
          <a:stretch>
            <a:fillRect/>
          </a:stretch>
        </p:blipFill>
        <p:spPr>
          <a:xfrm>
            <a:off x="1480595" y="4656584"/>
            <a:ext cx="8451299" cy="1095277"/>
          </a:xfrm>
          <a:prstGeom prst="rect">
            <a:avLst/>
          </a:prstGeom>
        </p:spPr>
      </p:pic>
    </p:spTree>
    <p:extLst>
      <p:ext uri="{BB962C8B-B14F-4D97-AF65-F5344CB8AC3E}">
        <p14:creationId xmlns:p14="http://schemas.microsoft.com/office/powerpoint/2010/main" val="83053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 </a:t>
            </a:r>
            <a:r>
              <a:rPr lang="en-US" dirty="0" err="1"/>
              <a:t>argThat</a:t>
            </a:r>
            <a:r>
              <a:rPr lang="en-US" dirty="0"/>
              <a:t>()</a:t>
            </a:r>
          </a:p>
        </p:txBody>
      </p:sp>
      <p:pic>
        <p:nvPicPr>
          <p:cNvPr id="3" name="Picture 2">
            <a:extLst>
              <a:ext uri="{FF2B5EF4-FFF2-40B4-BE49-F238E27FC236}">
                <a16:creationId xmlns:a16="http://schemas.microsoft.com/office/drawing/2014/main" id="{F83AC942-0704-8264-1D69-3E029FE96EE9}"/>
              </a:ext>
            </a:extLst>
          </p:cNvPr>
          <p:cNvPicPr>
            <a:picLocks noChangeAspect="1"/>
          </p:cNvPicPr>
          <p:nvPr/>
        </p:nvPicPr>
        <p:blipFill>
          <a:blip r:embed="rId4"/>
          <a:stretch>
            <a:fillRect/>
          </a:stretch>
        </p:blipFill>
        <p:spPr>
          <a:xfrm>
            <a:off x="1485257" y="2522540"/>
            <a:ext cx="4255585" cy="1151822"/>
          </a:xfrm>
          <a:prstGeom prst="rect">
            <a:avLst/>
          </a:prstGeom>
        </p:spPr>
      </p:pic>
      <p:pic>
        <p:nvPicPr>
          <p:cNvPr id="10" name="Picture 9">
            <a:extLst>
              <a:ext uri="{FF2B5EF4-FFF2-40B4-BE49-F238E27FC236}">
                <a16:creationId xmlns:a16="http://schemas.microsoft.com/office/drawing/2014/main" id="{5F788D9E-02C9-A975-A719-C3A217486C92}"/>
              </a:ext>
            </a:extLst>
          </p:cNvPr>
          <p:cNvPicPr>
            <a:picLocks noChangeAspect="1"/>
          </p:cNvPicPr>
          <p:nvPr/>
        </p:nvPicPr>
        <p:blipFill>
          <a:blip r:embed="rId5"/>
          <a:stretch>
            <a:fillRect/>
          </a:stretch>
        </p:blipFill>
        <p:spPr>
          <a:xfrm>
            <a:off x="1485258" y="3763133"/>
            <a:ext cx="6179799" cy="1714968"/>
          </a:xfrm>
          <a:prstGeom prst="rect">
            <a:avLst/>
          </a:prstGeom>
        </p:spPr>
      </p:pic>
      <p:pic>
        <p:nvPicPr>
          <p:cNvPr id="14" name="Picture 13">
            <a:extLst>
              <a:ext uri="{FF2B5EF4-FFF2-40B4-BE49-F238E27FC236}">
                <a16:creationId xmlns:a16="http://schemas.microsoft.com/office/drawing/2014/main" id="{5156C73E-A48B-A831-3222-AD95C9DB358E}"/>
              </a:ext>
            </a:extLst>
          </p:cNvPr>
          <p:cNvPicPr>
            <a:picLocks noChangeAspect="1"/>
          </p:cNvPicPr>
          <p:nvPr/>
        </p:nvPicPr>
        <p:blipFill>
          <a:blip r:embed="rId6"/>
          <a:stretch>
            <a:fillRect/>
          </a:stretch>
        </p:blipFill>
        <p:spPr>
          <a:xfrm>
            <a:off x="1485257" y="5569979"/>
            <a:ext cx="8116433" cy="695422"/>
          </a:xfrm>
          <a:prstGeom prst="rect">
            <a:avLst/>
          </a:prstGeom>
        </p:spPr>
      </p:pic>
    </p:spTree>
    <p:extLst>
      <p:ext uri="{BB962C8B-B14F-4D97-AF65-F5344CB8AC3E}">
        <p14:creationId xmlns:p14="http://schemas.microsoft.com/office/powerpoint/2010/main" val="2648910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482006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3768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2246769"/>
          </a:xfrm>
          <a:prstGeom prst="rect">
            <a:avLst/>
          </a:prstGeom>
          <a:noFill/>
        </p:spPr>
        <p:txBody>
          <a:bodyPr wrap="square">
            <a:spAutoFit/>
          </a:bodyPr>
          <a:lstStyle/>
          <a:p>
            <a:r>
              <a:rPr lang="es-ES" sz="2000" b="1" i="1" dirty="0"/>
              <a:t>Taller 4 – Primeros pasos con </a:t>
            </a:r>
            <a:r>
              <a:rPr lang="es-ES" sz="2000" b="1" i="1" dirty="0" err="1"/>
              <a:t>Mockito</a:t>
            </a:r>
            <a:r>
              <a:rPr lang="es-ES" sz="2000" b="1" i="1" dirty="0"/>
              <a:t>:</a:t>
            </a:r>
          </a:p>
          <a:p>
            <a:endParaRPr lang="es-ES" sz="2000" b="1" i="1" dirty="0"/>
          </a:p>
          <a:p>
            <a:pPr marL="342900" indent="-342900">
              <a:buFontTx/>
              <a:buChar char="-"/>
            </a:pPr>
            <a:r>
              <a:rPr lang="es-ES" sz="2000" b="1" i="1" dirty="0"/>
              <a:t>Creación de </a:t>
            </a:r>
            <a:r>
              <a:rPr lang="es-ES" sz="2000" b="1" i="1" dirty="0" err="1"/>
              <a:t>Mocks</a:t>
            </a:r>
            <a:r>
              <a:rPr lang="es-ES" sz="2000" b="1" i="1" dirty="0"/>
              <a:t>.</a:t>
            </a:r>
          </a:p>
          <a:p>
            <a:pPr marL="342900" indent="-342900">
              <a:buFontTx/>
              <a:buChar char="-"/>
            </a:pPr>
            <a:r>
              <a:rPr lang="es-ES" sz="2000" b="1" i="1" dirty="0"/>
              <a:t>Utilización de patrones </a:t>
            </a:r>
            <a:r>
              <a:rPr lang="es-ES" sz="2000" b="1" i="1" dirty="0" err="1"/>
              <a:t>whenThenReturn</a:t>
            </a:r>
            <a:r>
              <a:rPr lang="es-ES" sz="2000" b="1" i="1" dirty="0"/>
              <a:t>, </a:t>
            </a:r>
            <a:r>
              <a:rPr lang="es-ES" sz="2000" b="1" i="1" dirty="0" err="1"/>
              <a:t>whenThenThrow</a:t>
            </a:r>
            <a:r>
              <a:rPr lang="es-ES" sz="2000" b="1" i="1" dirty="0"/>
              <a:t> y </a:t>
            </a:r>
            <a:r>
              <a:rPr lang="es-ES" sz="2000" b="1" i="1" dirty="0" err="1"/>
              <a:t>whenThenCallRealMethod</a:t>
            </a:r>
            <a:r>
              <a:rPr lang="es-ES" sz="2000" b="1" i="1" dirty="0"/>
              <a:t>.</a:t>
            </a:r>
          </a:p>
          <a:p>
            <a:pPr marL="342900" indent="-342900">
              <a:buFontTx/>
              <a:buChar char="-"/>
            </a:pPr>
            <a:r>
              <a:rPr lang="es-ES" sz="2000" b="1" i="1" dirty="0"/>
              <a:t>Utilización de </a:t>
            </a:r>
            <a:r>
              <a:rPr lang="es-ES" sz="2000" b="1" i="1" dirty="0" err="1"/>
              <a:t>matchers</a:t>
            </a:r>
            <a:r>
              <a:rPr lang="es-ES" sz="2000" b="1" i="1" dirty="0"/>
              <a:t> de argumentos (</a:t>
            </a:r>
            <a:r>
              <a:rPr lang="es-ES" sz="2000" b="1" i="1" dirty="0" err="1"/>
              <a:t>any</a:t>
            </a:r>
            <a:r>
              <a:rPr lang="es-ES" sz="2000" b="1" i="1" dirty="0"/>
              <a:t>(), </a:t>
            </a:r>
            <a:r>
              <a:rPr lang="es-ES" sz="2000" b="1" i="1" dirty="0" err="1"/>
              <a:t>argThat</a:t>
            </a:r>
            <a:r>
              <a:rPr lang="es-ES" sz="2000" b="1" i="1" dirty="0"/>
              <a:t>()…)</a:t>
            </a:r>
          </a:p>
        </p:txBody>
      </p:sp>
    </p:spTree>
    <p:extLst>
      <p:ext uri="{BB962C8B-B14F-4D97-AF65-F5344CB8AC3E}">
        <p14:creationId xmlns:p14="http://schemas.microsoft.com/office/powerpoint/2010/main" val="1158400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1938992"/>
          </a:xfrm>
          <a:prstGeom prst="rect">
            <a:avLst/>
          </a:prstGeom>
          <a:noFill/>
        </p:spPr>
        <p:txBody>
          <a:bodyPr wrap="square">
            <a:spAutoFit/>
          </a:bodyPr>
          <a:lstStyle/>
          <a:p>
            <a:r>
              <a:rPr lang="es-ES" sz="2000" dirty="0"/>
              <a:t>Los </a:t>
            </a:r>
            <a:r>
              <a:rPr lang="es-ES" sz="2000" b="1" dirty="0" err="1"/>
              <a:t>verifiers</a:t>
            </a:r>
            <a:r>
              <a:rPr lang="es-ES" sz="2000" dirty="0"/>
              <a:t> en </a:t>
            </a:r>
            <a:r>
              <a:rPr lang="es-ES" sz="2000" dirty="0" err="1"/>
              <a:t>Mockito</a:t>
            </a:r>
            <a:r>
              <a:rPr lang="es-ES" sz="2000" dirty="0"/>
              <a:t> se utilizan para verificar que </a:t>
            </a:r>
            <a:r>
              <a:rPr lang="es-ES" sz="2000" b="1" dirty="0"/>
              <a:t>ciertos métodos</a:t>
            </a:r>
            <a:r>
              <a:rPr lang="es-ES" sz="2000" dirty="0"/>
              <a:t> en un </a:t>
            </a:r>
            <a:r>
              <a:rPr lang="es-ES" sz="2000" dirty="0" err="1"/>
              <a:t>mock</a:t>
            </a:r>
            <a:r>
              <a:rPr lang="es-ES" sz="2000" dirty="0"/>
              <a:t> fueron invocados durante una prueba con los </a:t>
            </a:r>
            <a:r>
              <a:rPr lang="es-ES" sz="2000" b="1" dirty="0"/>
              <a:t>parámetros correctos</a:t>
            </a:r>
            <a:r>
              <a:rPr lang="es-ES" sz="2000" dirty="0"/>
              <a:t> y la </a:t>
            </a:r>
            <a:r>
              <a:rPr lang="es-ES" sz="2000" b="1" dirty="0"/>
              <a:t>cantidad de veces esperada</a:t>
            </a:r>
            <a:r>
              <a:rPr lang="es-ES" sz="2000" dirty="0"/>
              <a:t>. Esto es útil cuando necesitas asegurarte de que las interacciones entre los objetos en tu test ocurren de manera esperada.</a:t>
            </a:r>
            <a:endParaRPr lang="es-ES" sz="2000" b="1" i="1" dirty="0"/>
          </a:p>
        </p:txBody>
      </p:sp>
    </p:spTree>
    <p:extLst>
      <p:ext uri="{BB962C8B-B14F-4D97-AF65-F5344CB8AC3E}">
        <p14:creationId xmlns:p14="http://schemas.microsoft.com/office/powerpoint/2010/main" val="98440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3477875"/>
          </a:xfrm>
          <a:prstGeom prst="rect">
            <a:avLst/>
          </a:prstGeom>
          <a:noFill/>
        </p:spPr>
        <p:txBody>
          <a:bodyPr wrap="square" rtlCol="0">
            <a:spAutoFit/>
          </a:bodyPr>
          <a:lstStyle/>
          <a:p>
            <a:r>
              <a:rPr lang="en-US" sz="2000" dirty="0"/>
              <a:t>¿</a:t>
            </a:r>
            <a:r>
              <a:rPr lang="en-US" sz="2000" dirty="0" err="1"/>
              <a:t>Qué</a:t>
            </a:r>
            <a:r>
              <a:rPr lang="en-US" sz="2000" dirty="0"/>
              <a:t> es </a:t>
            </a:r>
            <a:r>
              <a:rPr lang="en-US" sz="2000" dirty="0" err="1"/>
              <a:t>el</a:t>
            </a:r>
            <a:r>
              <a:rPr lang="en-US" sz="2000" dirty="0"/>
              <a:t> TDD?</a:t>
            </a:r>
          </a:p>
          <a:p>
            <a:endParaRPr lang="en-US" sz="2000" dirty="0"/>
          </a:p>
          <a:p>
            <a:r>
              <a:rPr lang="en-US" sz="2000" dirty="0"/>
              <a:t>Test-Driven Development, o Desarrollo </a:t>
            </a:r>
            <a:r>
              <a:rPr lang="en-US" sz="2000" dirty="0" err="1"/>
              <a:t>guiado</a:t>
            </a:r>
            <a:r>
              <a:rPr lang="en-US" sz="2000" dirty="0"/>
              <a:t> </a:t>
            </a:r>
            <a:r>
              <a:rPr lang="en-US" sz="2000" dirty="0" err="1"/>
              <a:t>por</a:t>
            </a:r>
            <a:r>
              <a:rPr lang="en-US" sz="2000" dirty="0"/>
              <a:t> </a:t>
            </a:r>
            <a:r>
              <a:rPr lang="en-US" sz="2000" dirty="0" err="1"/>
              <a:t>pruebas</a:t>
            </a:r>
            <a:r>
              <a:rPr lang="en-US" sz="2000" dirty="0"/>
              <a:t>. </a:t>
            </a:r>
          </a:p>
          <a:p>
            <a:r>
              <a:rPr lang="en-US" sz="2000" dirty="0" err="1"/>
              <a:t>Metodología</a:t>
            </a:r>
            <a:r>
              <a:rPr lang="en-US" sz="2000" dirty="0"/>
              <a:t> de Desarrollo de Software </a:t>
            </a:r>
            <a:r>
              <a:rPr lang="en-US" sz="2000" dirty="0" err="1"/>
              <a:t>en</a:t>
            </a:r>
            <a:r>
              <a:rPr lang="en-US" sz="2000" dirty="0"/>
              <a:t> la que primero se </a:t>
            </a:r>
            <a:r>
              <a:rPr lang="en-US" sz="2000" dirty="0" err="1"/>
              <a:t>escriben</a:t>
            </a:r>
            <a:r>
              <a:rPr lang="en-US" sz="2000" dirty="0"/>
              <a:t> las </a:t>
            </a:r>
            <a:r>
              <a:rPr lang="en-US" sz="2000" dirty="0" err="1"/>
              <a:t>pruebas</a:t>
            </a:r>
            <a:r>
              <a:rPr lang="en-US" sz="2000" dirty="0"/>
              <a:t>, antes de </a:t>
            </a:r>
            <a:r>
              <a:rPr lang="en-US" sz="2000" dirty="0" err="1"/>
              <a:t>implementar</a:t>
            </a:r>
            <a:r>
              <a:rPr lang="en-US" sz="2000" dirty="0"/>
              <a:t> la </a:t>
            </a:r>
            <a:r>
              <a:rPr lang="en-US" sz="2000" dirty="0" err="1"/>
              <a:t>funcionalidad</a:t>
            </a:r>
            <a:endParaRPr lang="en-US" sz="2000" dirty="0"/>
          </a:p>
          <a:p>
            <a:endParaRPr lang="en-US" sz="2000" dirty="0"/>
          </a:p>
          <a:p>
            <a:r>
              <a:rPr lang="en-US" sz="2000" dirty="0"/>
              <a:t>1. Se escribe </a:t>
            </a:r>
            <a:r>
              <a:rPr lang="en-US" sz="2000" dirty="0" err="1"/>
              <a:t>el</a:t>
            </a:r>
            <a:r>
              <a:rPr lang="en-US" sz="2000" dirty="0"/>
              <a:t> test</a:t>
            </a:r>
          </a:p>
          <a:p>
            <a:r>
              <a:rPr lang="en-US" sz="2000" dirty="0"/>
              <a:t>2. El test </a:t>
            </a:r>
            <a:r>
              <a:rPr lang="en-US" sz="2000" dirty="0" err="1"/>
              <a:t>debería</a:t>
            </a:r>
            <a:r>
              <a:rPr lang="en-US" sz="2000" dirty="0"/>
              <a:t> </a:t>
            </a:r>
            <a:r>
              <a:rPr lang="en-US" sz="2000" dirty="0" err="1"/>
              <a:t>fallar</a:t>
            </a:r>
            <a:r>
              <a:rPr lang="en-US" sz="2000" dirty="0"/>
              <a:t>    </a:t>
            </a:r>
          </a:p>
          <a:p>
            <a:r>
              <a:rPr lang="en-US" sz="2000" dirty="0"/>
              <a:t>3. Se escribe la </a:t>
            </a:r>
            <a:r>
              <a:rPr lang="en-US" sz="2000" dirty="0" err="1"/>
              <a:t>lógica</a:t>
            </a:r>
            <a:r>
              <a:rPr lang="en-US" sz="2000" dirty="0"/>
              <a:t> </a:t>
            </a:r>
          </a:p>
          <a:p>
            <a:r>
              <a:rPr lang="en-US" sz="2000" dirty="0"/>
              <a:t>4. El test </a:t>
            </a:r>
            <a:r>
              <a:rPr lang="en-US" sz="2000" dirty="0" err="1"/>
              <a:t>pasa</a:t>
            </a:r>
            <a:r>
              <a:rPr lang="en-US" sz="2000" dirty="0"/>
              <a:t> </a:t>
            </a:r>
          </a:p>
          <a:p>
            <a:r>
              <a:rPr lang="en-US" sz="2000" dirty="0"/>
              <a:t>5. Refactor ? (Si </a:t>
            </a:r>
            <a:r>
              <a:rPr lang="en-US" sz="2000" dirty="0" err="1"/>
              <a:t>fuera</a:t>
            </a:r>
            <a:r>
              <a:rPr lang="en-US" sz="2000" dirty="0"/>
              <a:t> </a:t>
            </a:r>
            <a:r>
              <a:rPr lang="en-US" sz="2000" dirty="0" err="1"/>
              <a:t>necesario</a:t>
            </a:r>
            <a:r>
              <a:rPr lang="en-US" sz="2000" dirty="0"/>
              <a:t>)</a:t>
            </a:r>
          </a:p>
        </p:txBody>
      </p:sp>
      <p:pic>
        <p:nvPicPr>
          <p:cNvPr id="10" name="Picture 9">
            <a:extLst>
              <a:ext uri="{FF2B5EF4-FFF2-40B4-BE49-F238E27FC236}">
                <a16:creationId xmlns:a16="http://schemas.microsoft.com/office/drawing/2014/main" id="{57AEFBE3-D9DA-3685-C19D-8E4B317F6289}"/>
              </a:ext>
            </a:extLst>
          </p:cNvPr>
          <p:cNvPicPr>
            <a:picLocks noChangeAspect="1"/>
          </p:cNvPicPr>
          <p:nvPr/>
        </p:nvPicPr>
        <p:blipFill>
          <a:blip r:embed="rId4"/>
          <a:stretch>
            <a:fillRect/>
          </a:stretch>
        </p:blipFill>
        <p:spPr>
          <a:xfrm>
            <a:off x="2221202" y="5048912"/>
            <a:ext cx="310332" cy="327734"/>
          </a:xfrm>
          <a:prstGeom prst="rect">
            <a:avLst/>
          </a:prstGeom>
        </p:spPr>
      </p:pic>
      <p:pic>
        <p:nvPicPr>
          <p:cNvPr id="12" name="Picture 11">
            <a:extLst>
              <a:ext uri="{FF2B5EF4-FFF2-40B4-BE49-F238E27FC236}">
                <a16:creationId xmlns:a16="http://schemas.microsoft.com/office/drawing/2014/main" id="{E948EC3C-56CC-E7B2-F144-C74A502B7DDB}"/>
              </a:ext>
            </a:extLst>
          </p:cNvPr>
          <p:cNvPicPr>
            <a:picLocks noChangeAspect="1"/>
          </p:cNvPicPr>
          <p:nvPr/>
        </p:nvPicPr>
        <p:blipFill>
          <a:blip r:embed="rId5"/>
          <a:stretch>
            <a:fillRect/>
          </a:stretch>
        </p:blipFill>
        <p:spPr>
          <a:xfrm>
            <a:off x="3093395" y="4472252"/>
            <a:ext cx="324125" cy="311414"/>
          </a:xfrm>
          <a:prstGeom prst="rect">
            <a:avLst/>
          </a:prstGeom>
        </p:spPr>
      </p:pic>
    </p:spTree>
    <p:extLst>
      <p:ext uri="{BB962C8B-B14F-4D97-AF65-F5344CB8AC3E}">
        <p14:creationId xmlns:p14="http://schemas.microsoft.com/office/powerpoint/2010/main" val="3934803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F9BD160-23F9-26A1-C44F-42A51CAC6CE4}"/>
              </a:ext>
            </a:extLst>
          </p:cNvPr>
          <p:cNvPicPr>
            <a:picLocks noChangeAspect="1"/>
          </p:cNvPicPr>
          <p:nvPr/>
        </p:nvPicPr>
        <p:blipFill>
          <a:blip r:embed="rId4"/>
          <a:stretch>
            <a:fillRect/>
          </a:stretch>
        </p:blipFill>
        <p:spPr>
          <a:xfrm>
            <a:off x="1422966" y="2167091"/>
            <a:ext cx="4568342" cy="3832168"/>
          </a:xfrm>
          <a:prstGeom prst="rect">
            <a:avLst/>
          </a:prstGeom>
        </p:spPr>
      </p:pic>
    </p:spTree>
    <p:extLst>
      <p:ext uri="{BB962C8B-B14F-4D97-AF65-F5344CB8AC3E}">
        <p14:creationId xmlns:p14="http://schemas.microsoft.com/office/powerpoint/2010/main" val="2419558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5" y="2219759"/>
            <a:ext cx="7395171" cy="400110"/>
          </a:xfrm>
          <a:prstGeom prst="rect">
            <a:avLst/>
          </a:prstGeom>
          <a:noFill/>
        </p:spPr>
        <p:txBody>
          <a:bodyPr wrap="square">
            <a:spAutoFit/>
          </a:bodyPr>
          <a:lstStyle/>
          <a:p>
            <a:r>
              <a:rPr lang="es-ES" sz="2000" dirty="0"/>
              <a:t>1. Verificación que el método fue invocado con parámetros genéricos</a:t>
            </a:r>
            <a:endParaRPr lang="es-ES" sz="2000" b="1" i="1" dirty="0"/>
          </a:p>
        </p:txBody>
      </p:sp>
      <p:pic>
        <p:nvPicPr>
          <p:cNvPr id="8" name="Picture 7">
            <a:extLst>
              <a:ext uri="{FF2B5EF4-FFF2-40B4-BE49-F238E27FC236}">
                <a16:creationId xmlns:a16="http://schemas.microsoft.com/office/drawing/2014/main" id="{2F9010B3-901B-C38B-C49E-6C31B16B6438}"/>
              </a:ext>
            </a:extLst>
          </p:cNvPr>
          <p:cNvPicPr>
            <a:picLocks noChangeAspect="1"/>
          </p:cNvPicPr>
          <p:nvPr/>
        </p:nvPicPr>
        <p:blipFill>
          <a:blip r:embed="rId4"/>
          <a:stretch>
            <a:fillRect/>
          </a:stretch>
        </p:blipFill>
        <p:spPr>
          <a:xfrm>
            <a:off x="1466751" y="2959186"/>
            <a:ext cx="4972744" cy="2124371"/>
          </a:xfrm>
          <a:prstGeom prst="rect">
            <a:avLst/>
          </a:prstGeom>
        </p:spPr>
      </p:pic>
      <p:pic>
        <p:nvPicPr>
          <p:cNvPr id="11" name="Picture 10">
            <a:extLst>
              <a:ext uri="{FF2B5EF4-FFF2-40B4-BE49-F238E27FC236}">
                <a16:creationId xmlns:a16="http://schemas.microsoft.com/office/drawing/2014/main" id="{8BDAEBA1-62DF-F938-408D-F4DAAD9CF98D}"/>
              </a:ext>
            </a:extLst>
          </p:cNvPr>
          <p:cNvPicPr>
            <a:picLocks noChangeAspect="1"/>
          </p:cNvPicPr>
          <p:nvPr/>
        </p:nvPicPr>
        <p:blipFill>
          <a:blip r:embed="rId5"/>
          <a:stretch>
            <a:fillRect/>
          </a:stretch>
        </p:blipFill>
        <p:spPr>
          <a:xfrm>
            <a:off x="6591367" y="2959186"/>
            <a:ext cx="4839375" cy="438211"/>
          </a:xfrm>
          <a:prstGeom prst="rect">
            <a:avLst/>
          </a:prstGeom>
        </p:spPr>
      </p:pic>
    </p:spTree>
    <p:extLst>
      <p:ext uri="{BB962C8B-B14F-4D97-AF65-F5344CB8AC3E}">
        <p14:creationId xmlns:p14="http://schemas.microsoft.com/office/powerpoint/2010/main" val="258039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2. Verificación número de invocaciones</a:t>
            </a:r>
            <a:endParaRPr lang="es-ES" sz="2000" b="1" i="1" dirty="0"/>
          </a:p>
        </p:txBody>
      </p:sp>
      <p:pic>
        <p:nvPicPr>
          <p:cNvPr id="4" name="Picture 3">
            <a:extLst>
              <a:ext uri="{FF2B5EF4-FFF2-40B4-BE49-F238E27FC236}">
                <a16:creationId xmlns:a16="http://schemas.microsoft.com/office/drawing/2014/main" id="{6A43CF53-C92C-097A-0F17-0AB77EF3351E}"/>
              </a:ext>
            </a:extLst>
          </p:cNvPr>
          <p:cNvPicPr>
            <a:picLocks noChangeAspect="1"/>
          </p:cNvPicPr>
          <p:nvPr/>
        </p:nvPicPr>
        <p:blipFill>
          <a:blip r:embed="rId4"/>
          <a:stretch>
            <a:fillRect/>
          </a:stretch>
        </p:blipFill>
        <p:spPr>
          <a:xfrm>
            <a:off x="1481066" y="2841340"/>
            <a:ext cx="3982006" cy="1914792"/>
          </a:xfrm>
          <a:prstGeom prst="rect">
            <a:avLst/>
          </a:prstGeom>
        </p:spPr>
      </p:pic>
    </p:spTree>
    <p:extLst>
      <p:ext uri="{BB962C8B-B14F-4D97-AF65-F5344CB8AC3E}">
        <p14:creationId xmlns:p14="http://schemas.microsoft.com/office/powerpoint/2010/main" val="1824577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3. Verificación nunca hubo invocaciones</a:t>
            </a:r>
            <a:endParaRPr lang="es-ES" sz="2000" b="1" i="1" dirty="0"/>
          </a:p>
        </p:txBody>
      </p:sp>
      <p:pic>
        <p:nvPicPr>
          <p:cNvPr id="6" name="Picture 5">
            <a:extLst>
              <a:ext uri="{FF2B5EF4-FFF2-40B4-BE49-F238E27FC236}">
                <a16:creationId xmlns:a16="http://schemas.microsoft.com/office/drawing/2014/main" id="{2F009254-9119-D200-0C06-3F27A9C154B4}"/>
              </a:ext>
            </a:extLst>
          </p:cNvPr>
          <p:cNvPicPr>
            <a:picLocks noChangeAspect="1"/>
          </p:cNvPicPr>
          <p:nvPr/>
        </p:nvPicPr>
        <p:blipFill>
          <a:blip r:embed="rId4"/>
          <a:stretch>
            <a:fillRect/>
          </a:stretch>
        </p:blipFill>
        <p:spPr>
          <a:xfrm>
            <a:off x="1461366" y="2802392"/>
            <a:ext cx="3210373" cy="1409897"/>
          </a:xfrm>
          <a:prstGeom prst="rect">
            <a:avLst/>
          </a:prstGeom>
        </p:spPr>
      </p:pic>
    </p:spTree>
    <p:extLst>
      <p:ext uri="{BB962C8B-B14F-4D97-AF65-F5344CB8AC3E}">
        <p14:creationId xmlns:p14="http://schemas.microsoft.com/office/powerpoint/2010/main" val="2191704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4. Verificación con parámetros concretos</a:t>
            </a:r>
            <a:endParaRPr lang="es-ES" sz="2000" b="1" i="1" dirty="0"/>
          </a:p>
        </p:txBody>
      </p:sp>
      <p:pic>
        <p:nvPicPr>
          <p:cNvPr id="4" name="Picture 3">
            <a:extLst>
              <a:ext uri="{FF2B5EF4-FFF2-40B4-BE49-F238E27FC236}">
                <a16:creationId xmlns:a16="http://schemas.microsoft.com/office/drawing/2014/main" id="{5771FDF5-F363-56B8-481D-AC9433F3B413}"/>
              </a:ext>
            </a:extLst>
          </p:cNvPr>
          <p:cNvPicPr>
            <a:picLocks noChangeAspect="1"/>
          </p:cNvPicPr>
          <p:nvPr/>
        </p:nvPicPr>
        <p:blipFill>
          <a:blip r:embed="rId4"/>
          <a:stretch>
            <a:fillRect/>
          </a:stretch>
        </p:blipFill>
        <p:spPr>
          <a:xfrm>
            <a:off x="1465774" y="2823379"/>
            <a:ext cx="4744112" cy="2324424"/>
          </a:xfrm>
          <a:prstGeom prst="rect">
            <a:avLst/>
          </a:prstGeom>
        </p:spPr>
      </p:pic>
    </p:spTree>
    <p:extLst>
      <p:ext uri="{BB962C8B-B14F-4D97-AF65-F5344CB8AC3E}">
        <p14:creationId xmlns:p14="http://schemas.microsoft.com/office/powerpoint/2010/main" val="3761091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5. Verificación del orden de llamada (</a:t>
            </a:r>
            <a:r>
              <a:rPr lang="es-ES" sz="2000" dirty="0" err="1"/>
              <a:t>inOrder</a:t>
            </a:r>
            <a:r>
              <a:rPr lang="es-ES" sz="2000" dirty="0"/>
              <a:t>)</a:t>
            </a:r>
            <a:endParaRPr lang="es-ES" sz="2000" b="1" i="1" dirty="0"/>
          </a:p>
        </p:txBody>
      </p:sp>
      <p:pic>
        <p:nvPicPr>
          <p:cNvPr id="8" name="Picture 7">
            <a:extLst>
              <a:ext uri="{FF2B5EF4-FFF2-40B4-BE49-F238E27FC236}">
                <a16:creationId xmlns:a16="http://schemas.microsoft.com/office/drawing/2014/main" id="{588D8A0B-7E21-1676-AD20-661878DD429E}"/>
              </a:ext>
            </a:extLst>
          </p:cNvPr>
          <p:cNvPicPr>
            <a:picLocks noChangeAspect="1"/>
          </p:cNvPicPr>
          <p:nvPr/>
        </p:nvPicPr>
        <p:blipFill>
          <a:blip r:embed="rId4"/>
          <a:stretch>
            <a:fillRect/>
          </a:stretch>
        </p:blipFill>
        <p:spPr>
          <a:xfrm>
            <a:off x="1470867" y="3126207"/>
            <a:ext cx="4153480" cy="3057952"/>
          </a:xfrm>
          <a:prstGeom prst="rect">
            <a:avLst/>
          </a:prstGeom>
        </p:spPr>
      </p:pic>
    </p:spTree>
    <p:extLst>
      <p:ext uri="{BB962C8B-B14F-4D97-AF65-F5344CB8AC3E}">
        <p14:creationId xmlns:p14="http://schemas.microsoft.com/office/powerpoint/2010/main" val="1415094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6. Verificación de no más interacciones</a:t>
            </a:r>
            <a:endParaRPr lang="es-ES" sz="2000" b="1" i="1" dirty="0"/>
          </a:p>
        </p:txBody>
      </p:sp>
      <p:pic>
        <p:nvPicPr>
          <p:cNvPr id="6" name="Picture 5">
            <a:extLst>
              <a:ext uri="{FF2B5EF4-FFF2-40B4-BE49-F238E27FC236}">
                <a16:creationId xmlns:a16="http://schemas.microsoft.com/office/drawing/2014/main" id="{F2042813-EA2F-9C44-0F73-EC7616FDD624}"/>
              </a:ext>
            </a:extLst>
          </p:cNvPr>
          <p:cNvPicPr>
            <a:picLocks noChangeAspect="1"/>
          </p:cNvPicPr>
          <p:nvPr/>
        </p:nvPicPr>
        <p:blipFill>
          <a:blip r:embed="rId4"/>
          <a:stretch>
            <a:fillRect/>
          </a:stretch>
        </p:blipFill>
        <p:spPr>
          <a:xfrm>
            <a:off x="1439036" y="2815238"/>
            <a:ext cx="5115639" cy="2086266"/>
          </a:xfrm>
          <a:prstGeom prst="rect">
            <a:avLst/>
          </a:prstGeom>
        </p:spPr>
      </p:pic>
    </p:spTree>
    <p:extLst>
      <p:ext uri="{BB962C8B-B14F-4D97-AF65-F5344CB8AC3E}">
        <p14:creationId xmlns:p14="http://schemas.microsoft.com/office/powerpoint/2010/main" val="87323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1938992"/>
          </a:xfrm>
          <a:prstGeom prst="rect">
            <a:avLst/>
          </a:prstGeom>
          <a:noFill/>
        </p:spPr>
        <p:txBody>
          <a:bodyPr wrap="square">
            <a:spAutoFit/>
          </a:bodyPr>
          <a:lstStyle/>
          <a:p>
            <a:r>
              <a:rPr lang="es-ES" sz="2000" b="1" i="1" dirty="0"/>
              <a:t>Taller 5 – Junit - </a:t>
            </a:r>
            <a:r>
              <a:rPr lang="es-ES" sz="2000" b="1" i="1" dirty="0" err="1"/>
              <a:t>Mockito</a:t>
            </a:r>
            <a:r>
              <a:rPr lang="es-ES" sz="2000" b="1" i="1" dirty="0"/>
              <a:t>: </a:t>
            </a:r>
            <a:r>
              <a:rPr lang="es-ES" sz="2000" b="1" i="1" dirty="0" err="1"/>
              <a:t>verifiers</a:t>
            </a:r>
            <a:r>
              <a:rPr lang="es-ES" sz="2000" b="1" i="1" dirty="0"/>
              <a:t> y lo visto hasta ahora:</a:t>
            </a:r>
          </a:p>
          <a:p>
            <a:endParaRPr lang="es-ES" sz="2000" b="1" i="1" dirty="0"/>
          </a:p>
          <a:p>
            <a:pPr marL="342900" indent="-342900">
              <a:buFontTx/>
              <a:buChar char="-"/>
            </a:pPr>
            <a:r>
              <a:rPr lang="es-ES" sz="2000" b="1" i="1" dirty="0" err="1"/>
              <a:t>Verifiers</a:t>
            </a:r>
            <a:r>
              <a:rPr lang="es-ES" sz="2000" b="1" i="1" dirty="0"/>
              <a:t> (</a:t>
            </a:r>
            <a:r>
              <a:rPr lang="es-ES" sz="2000" b="1" i="1" dirty="0" err="1"/>
              <a:t>Mockito</a:t>
            </a:r>
            <a:r>
              <a:rPr lang="es-ES" sz="2000" b="1" i="1" dirty="0"/>
              <a:t>)</a:t>
            </a:r>
          </a:p>
          <a:p>
            <a:pPr marL="342900" indent="-342900">
              <a:buFontTx/>
              <a:buChar char="-"/>
            </a:pPr>
            <a:r>
              <a:rPr lang="es-ES" sz="2000" b="1" i="1" dirty="0" err="1"/>
              <a:t>Assets</a:t>
            </a:r>
            <a:r>
              <a:rPr lang="es-ES" sz="2000" b="1" i="1" dirty="0"/>
              <a:t> (Junit)</a:t>
            </a:r>
          </a:p>
          <a:p>
            <a:pPr marL="342900" indent="-342900">
              <a:buFontTx/>
              <a:buChar char="-"/>
            </a:pPr>
            <a:r>
              <a:rPr lang="es-ES" sz="2000" b="1" i="1" dirty="0"/>
              <a:t>Patrones (</a:t>
            </a:r>
            <a:r>
              <a:rPr lang="es-ES" sz="2000" b="1" i="1" dirty="0" err="1"/>
              <a:t>when-thenReturn</a:t>
            </a:r>
            <a:r>
              <a:rPr lang="es-ES" sz="2000" b="1" i="1" dirty="0"/>
              <a:t>…) (</a:t>
            </a:r>
            <a:r>
              <a:rPr lang="es-ES" sz="2000" b="1" i="1" dirty="0" err="1"/>
              <a:t>Mockito</a:t>
            </a:r>
            <a:r>
              <a:rPr lang="es-ES" sz="2000" b="1" i="1" dirty="0"/>
              <a:t>)</a:t>
            </a:r>
          </a:p>
          <a:p>
            <a:pPr marL="342900" indent="-342900">
              <a:buFontTx/>
              <a:buChar char="-"/>
            </a:pPr>
            <a:r>
              <a:rPr lang="es-ES" sz="2000" b="1" i="1" dirty="0"/>
              <a:t>…</a:t>
            </a:r>
          </a:p>
        </p:txBody>
      </p:sp>
    </p:spTree>
    <p:extLst>
      <p:ext uri="{BB962C8B-B14F-4D97-AF65-F5344CB8AC3E}">
        <p14:creationId xmlns:p14="http://schemas.microsoft.com/office/powerpoint/2010/main" val="705826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1938992"/>
          </a:xfrm>
          <a:prstGeom prst="rect">
            <a:avLst/>
          </a:prstGeom>
          <a:noFill/>
        </p:spPr>
        <p:txBody>
          <a:bodyPr wrap="square">
            <a:spAutoFit/>
          </a:bodyPr>
          <a:lstStyle/>
          <a:p>
            <a:r>
              <a:rPr lang="es-ES" sz="1200" dirty="0"/>
              <a:t>Al igual que @Mock, es un objeto que se utiliza para realizar pruebas unitarias.</a:t>
            </a:r>
          </a:p>
          <a:p>
            <a:endParaRPr lang="es-ES" sz="1200" b="1" i="1" dirty="0"/>
          </a:p>
          <a:p>
            <a:r>
              <a:rPr lang="es-ES" sz="1200" dirty="0"/>
              <a:t>Sin embargo, se utiliza para crear un objeto espía (</a:t>
            </a:r>
            <a:r>
              <a:rPr lang="es-ES" sz="1200" dirty="0" err="1"/>
              <a:t>spy</a:t>
            </a:r>
            <a:r>
              <a:rPr lang="es-ES" sz="1200" dirty="0"/>
              <a:t>) que </a:t>
            </a:r>
            <a:r>
              <a:rPr lang="es-ES" sz="1200" b="1" dirty="0"/>
              <a:t>mantiene el comportamiento</a:t>
            </a:r>
            <a:r>
              <a:rPr lang="es-ES" sz="1200" dirty="0"/>
              <a:t> </a:t>
            </a:r>
            <a:r>
              <a:rPr lang="es-ES" sz="1200" b="1" dirty="0"/>
              <a:t>real</a:t>
            </a:r>
            <a:r>
              <a:rPr lang="es-ES" sz="1200" dirty="0"/>
              <a:t> del objeto que está espiando, pero también permite verificar interacciones y modificar el comportamiento de algunos métodos específicos. Esto significa que puedes llamar a los métodos reales y, al mismo tiempo, verificar las llamadas a esos métodos.</a:t>
            </a:r>
          </a:p>
          <a:p>
            <a:endParaRPr lang="es-ES" sz="1200" b="1" i="1" dirty="0"/>
          </a:p>
          <a:p>
            <a:r>
              <a:rPr lang="es-ES" sz="1200" b="1" u="sng" dirty="0"/>
              <a:t>Uso</a:t>
            </a:r>
            <a:r>
              <a:rPr lang="es-ES" sz="1200" u="sng" dirty="0"/>
              <a:t>: Es útil cuando quieres probar el comportamiento de un objeto real y necesitas verificar interacciones, pero también quieres tener la opción de modificar el comportamiento de algunos métodos.</a:t>
            </a:r>
            <a:endParaRPr lang="es-ES" sz="1200" b="1" i="1" u="sng" dirty="0"/>
          </a:p>
        </p:txBody>
      </p:sp>
    </p:spTree>
    <p:extLst>
      <p:ext uri="{BB962C8B-B14F-4D97-AF65-F5344CB8AC3E}">
        <p14:creationId xmlns:p14="http://schemas.microsoft.com/office/powerpoint/2010/main" val="1027841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@Mock vs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DA18BA0-A859-51DC-A723-8F175AA4C488}"/>
              </a:ext>
            </a:extLst>
          </p:cNvPr>
          <p:cNvPicPr>
            <a:picLocks noChangeAspect="1"/>
          </p:cNvPicPr>
          <p:nvPr/>
        </p:nvPicPr>
        <p:blipFill>
          <a:blip r:embed="rId4"/>
          <a:stretch>
            <a:fillRect/>
          </a:stretch>
        </p:blipFill>
        <p:spPr>
          <a:xfrm>
            <a:off x="1408437" y="2256753"/>
            <a:ext cx="5630061" cy="3696216"/>
          </a:xfrm>
          <a:prstGeom prst="rect">
            <a:avLst/>
          </a:prstGeom>
        </p:spPr>
      </p:pic>
    </p:spTree>
    <p:extLst>
      <p:ext uri="{BB962C8B-B14F-4D97-AF65-F5344CB8AC3E}">
        <p14:creationId xmlns:p14="http://schemas.microsoft.com/office/powerpoint/2010/main" val="105273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err="1"/>
              <a:t>Ventajas</a:t>
            </a:r>
            <a:r>
              <a:rPr lang="en-US" sz="2000" dirty="0"/>
              <a:t>:</a:t>
            </a:r>
          </a:p>
          <a:p>
            <a:r>
              <a:rPr lang="en-US" sz="2000" dirty="0"/>
              <a:t>-&gt; </a:t>
            </a:r>
            <a:r>
              <a:rPr lang="en-US" sz="2000" dirty="0" err="1"/>
              <a:t>Desarrollos</a:t>
            </a:r>
            <a:r>
              <a:rPr lang="en-US" sz="2000" dirty="0"/>
              <a:t> </a:t>
            </a:r>
            <a:r>
              <a:rPr lang="en-US" sz="2000" dirty="0" err="1"/>
              <a:t>más</a:t>
            </a:r>
            <a:r>
              <a:rPr lang="en-US" sz="2000" dirty="0"/>
              <a:t> </a:t>
            </a:r>
            <a:r>
              <a:rPr lang="en-US" sz="2000" dirty="0" err="1"/>
              <a:t>limpios</a:t>
            </a:r>
            <a:r>
              <a:rPr lang="en-US" sz="2000" dirty="0"/>
              <a:t>.</a:t>
            </a:r>
          </a:p>
          <a:p>
            <a:r>
              <a:rPr lang="en-US" sz="2000" dirty="0"/>
              <a:t>-&gt; La </a:t>
            </a:r>
            <a:r>
              <a:rPr lang="en-US" sz="2000" dirty="0" err="1"/>
              <a:t>funcionalidad</a:t>
            </a:r>
            <a:r>
              <a:rPr lang="en-US" sz="2000" dirty="0"/>
              <a:t> se </a:t>
            </a:r>
            <a:r>
              <a:rPr lang="en-US" sz="2000" dirty="0" err="1"/>
              <a:t>piensa</a:t>
            </a:r>
            <a:r>
              <a:rPr lang="en-US" sz="2000" dirty="0"/>
              <a:t> </a:t>
            </a:r>
            <a:r>
              <a:rPr lang="en-US" sz="2000" dirty="0" err="1"/>
              <a:t>mejor</a:t>
            </a:r>
            <a:endParaRPr lang="en-US" sz="2000" dirty="0"/>
          </a:p>
          <a:p>
            <a:r>
              <a:rPr lang="en-US" sz="2000" dirty="0"/>
              <a:t>-&gt; Se le da </a:t>
            </a:r>
            <a:r>
              <a:rPr lang="en-US" sz="2000" dirty="0" err="1"/>
              <a:t>más</a:t>
            </a:r>
            <a:r>
              <a:rPr lang="en-US" sz="2000" dirty="0"/>
              <a:t> </a:t>
            </a:r>
            <a:r>
              <a:rPr lang="en-US" sz="2000" dirty="0" err="1"/>
              <a:t>importancia</a:t>
            </a:r>
            <a:r>
              <a:rPr lang="en-US" sz="2000" dirty="0"/>
              <a:t> al testing</a:t>
            </a:r>
          </a:p>
          <a:p>
            <a:endParaRPr lang="en-US" sz="2000" dirty="0"/>
          </a:p>
          <a:p>
            <a:endParaRPr lang="en-US" sz="2000" dirty="0"/>
          </a:p>
          <a:p>
            <a:r>
              <a:rPr lang="en-US" sz="2000" dirty="0" err="1"/>
              <a:t>Inconvenientes</a:t>
            </a:r>
            <a:r>
              <a:rPr lang="en-US" sz="2000" dirty="0"/>
              <a:t>:</a:t>
            </a:r>
            <a:br>
              <a:rPr lang="en-US" sz="2000" dirty="0"/>
            </a:br>
            <a:r>
              <a:rPr lang="en-US" sz="2000" dirty="0"/>
              <a:t>-&gt; </a:t>
            </a:r>
            <a:r>
              <a:rPr lang="en-US" sz="2000" dirty="0" err="1"/>
              <a:t>Requiere</a:t>
            </a:r>
            <a:r>
              <a:rPr lang="en-US" sz="2000" dirty="0"/>
              <a:t> un </a:t>
            </a:r>
            <a:r>
              <a:rPr lang="en-US" sz="2000" dirty="0" err="1"/>
              <a:t>conocimiento</a:t>
            </a:r>
            <a:r>
              <a:rPr lang="en-US" sz="2000" dirty="0"/>
              <a:t> Avanzado de las </a:t>
            </a:r>
            <a:r>
              <a:rPr lang="en-US" sz="2000" dirty="0" err="1"/>
              <a:t>herramientas</a:t>
            </a:r>
            <a:r>
              <a:rPr lang="en-US" sz="2000" dirty="0"/>
              <a:t> de testing</a:t>
            </a:r>
          </a:p>
          <a:p>
            <a:r>
              <a:rPr lang="en-US" sz="2000" dirty="0"/>
              <a:t>-&gt; </a:t>
            </a:r>
            <a:r>
              <a:rPr lang="en-US" sz="2000" dirty="0" err="1"/>
              <a:t>Requiere</a:t>
            </a:r>
            <a:r>
              <a:rPr lang="en-US" sz="2000" dirty="0"/>
              <a:t> </a:t>
            </a:r>
            <a:r>
              <a:rPr lang="en-US" sz="2000" dirty="0" err="1"/>
              <a:t>una</a:t>
            </a:r>
            <a:r>
              <a:rPr lang="en-US" sz="2000" dirty="0"/>
              <a:t> vision </a:t>
            </a:r>
            <a:r>
              <a:rPr lang="en-US" sz="2000" dirty="0" err="1"/>
              <a:t>más</a:t>
            </a:r>
            <a:r>
              <a:rPr lang="en-US" sz="2000" dirty="0"/>
              <a:t> </a:t>
            </a:r>
            <a:r>
              <a:rPr lang="en-US" sz="2000" dirty="0" err="1"/>
              <a:t>amplia</a:t>
            </a:r>
            <a:r>
              <a:rPr lang="en-US" sz="2000" dirty="0"/>
              <a:t> y global del Desarrollo de software</a:t>
            </a:r>
          </a:p>
          <a:p>
            <a:r>
              <a:rPr lang="en-US" sz="2000" dirty="0"/>
              <a:t>-&gt; En mi opinion y </a:t>
            </a:r>
            <a:r>
              <a:rPr lang="en-US" sz="2000" dirty="0" err="1"/>
              <a:t>experiencia</a:t>
            </a:r>
            <a:r>
              <a:rPr lang="en-US" sz="2000" dirty="0"/>
              <a:t>, require </a:t>
            </a:r>
            <a:r>
              <a:rPr lang="en-US" sz="2000" dirty="0" err="1"/>
              <a:t>más</a:t>
            </a:r>
            <a:r>
              <a:rPr lang="en-US" sz="2000" dirty="0"/>
              <a:t> </a:t>
            </a:r>
            <a:r>
              <a:rPr lang="en-US" sz="2000" dirty="0" err="1"/>
              <a:t>tiempo</a:t>
            </a:r>
            <a:r>
              <a:rPr lang="en-US" sz="2000" dirty="0"/>
              <a:t> (</a:t>
            </a:r>
            <a:r>
              <a:rPr lang="en-US" sz="2000" dirty="0" err="1"/>
              <a:t>aunque</a:t>
            </a:r>
            <a:r>
              <a:rPr lang="en-US" sz="2000" dirty="0"/>
              <a:t> </a:t>
            </a:r>
            <a:r>
              <a:rPr lang="en-US" sz="2000" dirty="0" err="1"/>
              <a:t>puede</a:t>
            </a:r>
            <a:r>
              <a:rPr lang="en-US" sz="2000" dirty="0"/>
              <a:t> que sea </a:t>
            </a:r>
            <a:r>
              <a:rPr lang="en-US" sz="2000" dirty="0" err="1"/>
              <a:t>tiempo</a:t>
            </a:r>
            <a:r>
              <a:rPr lang="en-US" sz="2000" dirty="0"/>
              <a:t> que luego </a:t>
            </a:r>
            <a:r>
              <a:rPr lang="en-US" sz="2000" dirty="0" err="1"/>
              <a:t>nos</a:t>
            </a:r>
            <a:r>
              <a:rPr lang="en-US" sz="2000" dirty="0"/>
              <a:t> </a:t>
            </a:r>
            <a:r>
              <a:rPr lang="en-US" sz="2000" dirty="0" err="1"/>
              <a:t>ahorremos</a:t>
            </a:r>
            <a:r>
              <a:rPr lang="en-US" sz="2000" dirty="0"/>
              <a:t> </a:t>
            </a:r>
            <a:r>
              <a:rPr lang="en-US" sz="2000" dirty="0" err="1"/>
              <a:t>más</a:t>
            </a:r>
            <a:r>
              <a:rPr lang="en-US" sz="2000" dirty="0"/>
              <a:t> </a:t>
            </a:r>
            <a:r>
              <a:rPr lang="en-US" sz="2000" dirty="0" err="1"/>
              <a:t>tarde</a:t>
            </a:r>
            <a:r>
              <a:rPr lang="en-US" sz="2000" dirty="0"/>
              <a:t> ;) )</a:t>
            </a:r>
          </a:p>
          <a:p>
            <a:endParaRPr lang="en-US" sz="2000" dirty="0"/>
          </a:p>
          <a:p>
            <a:endParaRPr lang="en-US" sz="2000" dirty="0"/>
          </a:p>
          <a:p>
            <a:r>
              <a:rPr lang="en-US" sz="2000" dirty="0"/>
              <a:t>-&gt; </a:t>
            </a:r>
            <a:r>
              <a:rPr lang="en-US" sz="2000" b="1" dirty="0"/>
              <a:t>Una </a:t>
            </a:r>
            <a:r>
              <a:rPr lang="en-US" sz="2000" b="1" dirty="0" err="1"/>
              <a:t>metodología</a:t>
            </a:r>
            <a:r>
              <a:rPr lang="en-US" sz="2000" b="1" dirty="0"/>
              <a:t> </a:t>
            </a:r>
            <a:r>
              <a:rPr lang="en-US" sz="2000" b="1" dirty="0" err="1"/>
              <a:t>más</a:t>
            </a:r>
            <a:r>
              <a:rPr lang="en-US" sz="2000" dirty="0"/>
              <a:t>, que </a:t>
            </a:r>
            <a:r>
              <a:rPr lang="en-US" sz="2000" dirty="0" err="1"/>
              <a:t>dependerá</a:t>
            </a:r>
            <a:r>
              <a:rPr lang="en-US" sz="2000" dirty="0"/>
              <a:t> de </a:t>
            </a:r>
            <a:r>
              <a:rPr lang="en-US" sz="2000" dirty="0" err="1"/>
              <a:t>nuestro</a:t>
            </a:r>
            <a:r>
              <a:rPr lang="en-US" sz="2000" dirty="0"/>
              <a:t> Proyecto, </a:t>
            </a:r>
            <a:r>
              <a:rPr lang="en-US" sz="2000" dirty="0" err="1"/>
              <a:t>nuestro</a:t>
            </a:r>
            <a:r>
              <a:rPr lang="en-US" sz="2000" dirty="0"/>
              <a:t> </a:t>
            </a:r>
            <a:r>
              <a:rPr lang="en-US" sz="2000" dirty="0" err="1"/>
              <a:t>enfoque</a:t>
            </a:r>
            <a:r>
              <a:rPr lang="en-US" sz="2000" dirty="0"/>
              <a:t> personal, etc.</a:t>
            </a:r>
          </a:p>
        </p:txBody>
      </p:sp>
    </p:spTree>
    <p:extLst>
      <p:ext uri="{BB962C8B-B14F-4D97-AF65-F5344CB8AC3E}">
        <p14:creationId xmlns:p14="http://schemas.microsoft.com/office/powerpoint/2010/main" val="4035607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6448300" cy="830997"/>
          </a:xfrm>
          <a:prstGeom prst="rect">
            <a:avLst/>
          </a:prstGeom>
          <a:noFill/>
        </p:spPr>
        <p:txBody>
          <a:bodyPr wrap="square">
            <a:spAutoFit/>
          </a:bodyPr>
          <a:lstStyle/>
          <a:p>
            <a:r>
              <a:rPr lang="es-ES" sz="1200" dirty="0"/>
              <a:t>Al usar </a:t>
            </a:r>
            <a:r>
              <a:rPr lang="es-ES" sz="1200" dirty="0" err="1"/>
              <a:t>Spy</a:t>
            </a:r>
            <a:r>
              <a:rPr lang="es-ES" sz="1200" dirty="0"/>
              <a:t>, a pesar de que estamos observando un objeto “real”, si queremos </a:t>
            </a:r>
            <a:r>
              <a:rPr lang="es-ES" sz="1200" dirty="0" err="1"/>
              <a:t>mockear</a:t>
            </a:r>
            <a:r>
              <a:rPr lang="es-ES" sz="1200" dirty="0"/>
              <a:t> alguna interacción, usaremos </a:t>
            </a:r>
            <a:r>
              <a:rPr lang="es-ES" sz="1200" dirty="0" err="1"/>
              <a:t>doReturn</a:t>
            </a:r>
            <a:r>
              <a:rPr lang="es-ES" sz="1200" dirty="0"/>
              <a:t>() (en lugar de </a:t>
            </a:r>
            <a:r>
              <a:rPr lang="es-ES" sz="1200" dirty="0" err="1"/>
              <a:t>when</a:t>
            </a:r>
            <a:r>
              <a:rPr lang="es-ES" sz="1200" dirty="0"/>
              <a:t>()…, cómo hacíamos en @Mock):</a:t>
            </a:r>
          </a:p>
          <a:p>
            <a:endParaRPr lang="es-ES" sz="1200" b="1" i="1" u="sng" dirty="0"/>
          </a:p>
          <a:p>
            <a:endParaRPr lang="es-ES" sz="1200" b="1" i="1" u="sng" dirty="0"/>
          </a:p>
        </p:txBody>
      </p:sp>
      <p:pic>
        <p:nvPicPr>
          <p:cNvPr id="4" name="Picture 3">
            <a:extLst>
              <a:ext uri="{FF2B5EF4-FFF2-40B4-BE49-F238E27FC236}">
                <a16:creationId xmlns:a16="http://schemas.microsoft.com/office/drawing/2014/main" id="{BD1688A5-230D-B4E7-F06C-766DB86A4FBC}"/>
              </a:ext>
            </a:extLst>
          </p:cNvPr>
          <p:cNvPicPr>
            <a:picLocks noChangeAspect="1"/>
          </p:cNvPicPr>
          <p:nvPr/>
        </p:nvPicPr>
        <p:blipFill>
          <a:blip r:embed="rId4"/>
          <a:stretch>
            <a:fillRect/>
          </a:stretch>
        </p:blipFill>
        <p:spPr>
          <a:xfrm>
            <a:off x="1467997" y="3050756"/>
            <a:ext cx="2553056" cy="1829055"/>
          </a:xfrm>
          <a:prstGeom prst="rect">
            <a:avLst/>
          </a:prstGeom>
        </p:spPr>
      </p:pic>
      <p:pic>
        <p:nvPicPr>
          <p:cNvPr id="7" name="Picture 6">
            <a:extLst>
              <a:ext uri="{FF2B5EF4-FFF2-40B4-BE49-F238E27FC236}">
                <a16:creationId xmlns:a16="http://schemas.microsoft.com/office/drawing/2014/main" id="{DD600F7F-F8CD-6663-6762-B7F654D35EC0}"/>
              </a:ext>
            </a:extLst>
          </p:cNvPr>
          <p:cNvPicPr>
            <a:picLocks noChangeAspect="1"/>
          </p:cNvPicPr>
          <p:nvPr/>
        </p:nvPicPr>
        <p:blipFill>
          <a:blip r:embed="rId5"/>
          <a:stretch>
            <a:fillRect/>
          </a:stretch>
        </p:blipFill>
        <p:spPr>
          <a:xfrm>
            <a:off x="4213255" y="3050756"/>
            <a:ext cx="3182756" cy="2644409"/>
          </a:xfrm>
          <a:prstGeom prst="rect">
            <a:avLst/>
          </a:prstGeom>
        </p:spPr>
      </p:pic>
    </p:spTree>
    <p:extLst>
      <p:ext uri="{BB962C8B-B14F-4D97-AF65-F5344CB8AC3E}">
        <p14:creationId xmlns:p14="http://schemas.microsoft.com/office/powerpoint/2010/main" val="2802553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 -&gt; </a:t>
            </a:r>
            <a:r>
              <a:rPr lang="en-US" sz="4000" dirty="0" err="1"/>
              <a:t>inicialización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1801427" cy="646331"/>
          </a:xfrm>
          <a:prstGeom prst="rect">
            <a:avLst/>
          </a:prstGeom>
          <a:noFill/>
        </p:spPr>
        <p:txBody>
          <a:bodyPr wrap="square">
            <a:spAutoFit/>
          </a:bodyPr>
          <a:lstStyle/>
          <a:p>
            <a:r>
              <a:rPr lang="es-ES" sz="1200" dirty="0"/>
              <a:t>Manera directa: </a:t>
            </a:r>
            <a:r>
              <a:rPr lang="es-ES" sz="1200" dirty="0" err="1"/>
              <a:t>spy</a:t>
            </a:r>
            <a:r>
              <a:rPr lang="es-ES" sz="1200" dirty="0"/>
              <a:t>()</a:t>
            </a:r>
          </a:p>
          <a:p>
            <a:endParaRPr lang="es-ES" sz="1200" b="1" i="1" u="sng" dirty="0"/>
          </a:p>
          <a:p>
            <a:endParaRPr lang="es-ES" sz="1200" b="1" i="1" u="sng" dirty="0"/>
          </a:p>
        </p:txBody>
      </p:sp>
      <p:pic>
        <p:nvPicPr>
          <p:cNvPr id="6" name="Picture 5">
            <a:extLst>
              <a:ext uri="{FF2B5EF4-FFF2-40B4-BE49-F238E27FC236}">
                <a16:creationId xmlns:a16="http://schemas.microsoft.com/office/drawing/2014/main" id="{218B0DF1-090D-B70C-8160-BC4ED9FF90D0}"/>
              </a:ext>
            </a:extLst>
          </p:cNvPr>
          <p:cNvPicPr>
            <a:picLocks noChangeAspect="1"/>
          </p:cNvPicPr>
          <p:nvPr/>
        </p:nvPicPr>
        <p:blipFill>
          <a:blip r:embed="rId4"/>
          <a:stretch>
            <a:fillRect/>
          </a:stretch>
        </p:blipFill>
        <p:spPr>
          <a:xfrm>
            <a:off x="1396079" y="2853294"/>
            <a:ext cx="4096322" cy="3115110"/>
          </a:xfrm>
          <a:prstGeom prst="rect">
            <a:avLst/>
          </a:prstGeom>
        </p:spPr>
      </p:pic>
      <p:sp>
        <p:nvSpPr>
          <p:cNvPr id="8" name="TextBox 7">
            <a:extLst>
              <a:ext uri="{FF2B5EF4-FFF2-40B4-BE49-F238E27FC236}">
                <a16:creationId xmlns:a16="http://schemas.microsoft.com/office/drawing/2014/main" id="{B8B8C9A5-5B61-FE9B-558F-6EACC3D7C386}"/>
              </a:ext>
            </a:extLst>
          </p:cNvPr>
          <p:cNvSpPr txBox="1"/>
          <p:nvPr/>
        </p:nvSpPr>
        <p:spPr>
          <a:xfrm>
            <a:off x="6278423" y="2341108"/>
            <a:ext cx="1801427" cy="830997"/>
          </a:xfrm>
          <a:prstGeom prst="rect">
            <a:avLst/>
          </a:prstGeom>
          <a:noFill/>
        </p:spPr>
        <p:txBody>
          <a:bodyPr wrap="square">
            <a:spAutoFit/>
          </a:bodyPr>
          <a:lstStyle/>
          <a:p>
            <a:r>
              <a:rPr lang="es-ES" sz="1200" dirty="0"/>
              <a:t>Manera indirecta: @Spy +</a:t>
            </a:r>
          </a:p>
          <a:p>
            <a:r>
              <a:rPr lang="es-ES" sz="1200" dirty="0" err="1"/>
              <a:t>InjectMocks</a:t>
            </a:r>
            <a:r>
              <a:rPr lang="es-ES" sz="1200" dirty="0"/>
              <a:t> + </a:t>
            </a:r>
            <a:r>
              <a:rPr lang="es-ES" sz="1200" dirty="0" err="1"/>
              <a:t>initMocks</a:t>
            </a:r>
            <a:endParaRPr lang="es-ES" sz="1200" dirty="0"/>
          </a:p>
          <a:p>
            <a:endParaRPr lang="es-ES" sz="1200" b="1" i="1" u="sng" dirty="0"/>
          </a:p>
          <a:p>
            <a:endParaRPr lang="es-ES" sz="1200" b="1" i="1" u="sng" dirty="0"/>
          </a:p>
        </p:txBody>
      </p:sp>
      <p:pic>
        <p:nvPicPr>
          <p:cNvPr id="11" name="Picture 10">
            <a:extLst>
              <a:ext uri="{FF2B5EF4-FFF2-40B4-BE49-F238E27FC236}">
                <a16:creationId xmlns:a16="http://schemas.microsoft.com/office/drawing/2014/main" id="{9F369E17-EDBF-CB34-7C74-D7FAF67CDC71}"/>
              </a:ext>
            </a:extLst>
          </p:cNvPr>
          <p:cNvPicPr>
            <a:picLocks noChangeAspect="1"/>
          </p:cNvPicPr>
          <p:nvPr/>
        </p:nvPicPr>
        <p:blipFill>
          <a:blip r:embed="rId5"/>
          <a:stretch>
            <a:fillRect/>
          </a:stretch>
        </p:blipFill>
        <p:spPr>
          <a:xfrm>
            <a:off x="8128353" y="2409711"/>
            <a:ext cx="2704431" cy="3914141"/>
          </a:xfrm>
          <a:prstGeom prst="rect">
            <a:avLst/>
          </a:prstGeom>
        </p:spPr>
      </p:pic>
    </p:spTree>
    <p:extLst>
      <p:ext uri="{BB962C8B-B14F-4D97-AF65-F5344CB8AC3E}">
        <p14:creationId xmlns:p14="http://schemas.microsoft.com/office/powerpoint/2010/main" val="2899962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a:t>
            </a:r>
            <a:r>
              <a:rPr lang="en-US" sz="4000" dirty="0" err="1"/>
              <a:t>Curiosidades</a:t>
            </a:r>
            <a:r>
              <a:rPr lang="en-US" sz="4000" dirty="0"/>
              <a:t>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3359883" cy="1200329"/>
          </a:xfrm>
          <a:prstGeom prst="rect">
            <a:avLst/>
          </a:prstGeom>
          <a:noFill/>
        </p:spPr>
        <p:txBody>
          <a:bodyPr wrap="square">
            <a:spAutoFit/>
          </a:bodyPr>
          <a:lstStyle/>
          <a:p>
            <a:r>
              <a:rPr lang="es-ES" sz="1200" dirty="0"/>
              <a:t>A partir de Junit 5, si marcamos la clase con la anotación: </a:t>
            </a:r>
            <a:r>
              <a:rPr lang="en-US" sz="1200" dirty="0"/>
              <a:t>@ExtendWith(MockitoExtension.class), no es </a:t>
            </a:r>
            <a:r>
              <a:rPr lang="en-US" sz="1200" dirty="0" err="1"/>
              <a:t>necesario</a:t>
            </a:r>
            <a:r>
              <a:rPr lang="en-US" sz="1200" dirty="0"/>
              <a:t> </a:t>
            </a:r>
            <a:r>
              <a:rPr lang="en-US" sz="1200" dirty="0" err="1"/>
              <a:t>invocar</a:t>
            </a:r>
            <a:r>
              <a:rPr lang="en-US" sz="1200" dirty="0"/>
              <a:t> al </a:t>
            </a:r>
            <a:r>
              <a:rPr lang="en-US" sz="1200" dirty="0" err="1"/>
              <a:t>método</a:t>
            </a:r>
            <a:r>
              <a:rPr lang="en-US" sz="1200" dirty="0"/>
              <a:t> </a:t>
            </a:r>
            <a:r>
              <a:rPr lang="en-US" sz="1200" dirty="0" err="1"/>
              <a:t>openMocks</a:t>
            </a:r>
            <a:r>
              <a:rPr lang="en-US" sz="1200" dirty="0"/>
              <a:t> (</a:t>
            </a:r>
            <a:r>
              <a:rPr lang="en-US" sz="1200" dirty="0" err="1"/>
              <a:t>esto</a:t>
            </a:r>
            <a:r>
              <a:rPr lang="en-US" sz="1200" dirty="0"/>
              <a:t> </a:t>
            </a:r>
            <a:r>
              <a:rPr lang="en-US" sz="1200" dirty="0" err="1"/>
              <a:t>aplicaría</a:t>
            </a:r>
            <a:r>
              <a:rPr lang="en-US" sz="1200" dirty="0"/>
              <a:t> a @Mock y @Spy)</a:t>
            </a:r>
            <a:endParaRPr lang="es-ES" sz="1200" dirty="0"/>
          </a:p>
          <a:p>
            <a:endParaRPr lang="es-ES" sz="1200" b="1" i="1" u="sng" dirty="0"/>
          </a:p>
          <a:p>
            <a:endParaRPr lang="es-ES" sz="1200" b="1" i="1" u="sng" dirty="0"/>
          </a:p>
        </p:txBody>
      </p:sp>
      <p:sp>
        <p:nvSpPr>
          <p:cNvPr id="8" name="TextBox 7">
            <a:extLst>
              <a:ext uri="{FF2B5EF4-FFF2-40B4-BE49-F238E27FC236}">
                <a16:creationId xmlns:a16="http://schemas.microsoft.com/office/drawing/2014/main" id="{B8B8C9A5-5B61-FE9B-558F-6EACC3D7C386}"/>
              </a:ext>
            </a:extLst>
          </p:cNvPr>
          <p:cNvSpPr txBox="1"/>
          <p:nvPr/>
        </p:nvSpPr>
        <p:spPr>
          <a:xfrm>
            <a:off x="6278423" y="2341108"/>
            <a:ext cx="1801427" cy="1569660"/>
          </a:xfrm>
          <a:prstGeom prst="rect">
            <a:avLst/>
          </a:prstGeom>
          <a:noFill/>
        </p:spPr>
        <p:txBody>
          <a:bodyPr wrap="square">
            <a:spAutoFit/>
          </a:bodyPr>
          <a:lstStyle/>
          <a:p>
            <a:r>
              <a:rPr lang="es-ES" sz="1200" dirty="0"/>
              <a:t>Manera indirecta: @Spy +</a:t>
            </a:r>
          </a:p>
          <a:p>
            <a:r>
              <a:rPr lang="es-ES" sz="1200" dirty="0" err="1"/>
              <a:t>InjectMocks</a:t>
            </a:r>
            <a:r>
              <a:rPr lang="es-ES" sz="1200" dirty="0"/>
              <a:t> + </a:t>
            </a:r>
            <a:r>
              <a:rPr lang="es-ES" sz="1200" dirty="0" err="1"/>
              <a:t>initMocks</a:t>
            </a:r>
            <a:endParaRPr lang="es-ES" sz="1200" dirty="0"/>
          </a:p>
          <a:p>
            <a:endParaRPr lang="es-ES" sz="1200" dirty="0"/>
          </a:p>
          <a:p>
            <a:r>
              <a:rPr lang="es-ES" sz="1200" dirty="0"/>
              <a:t>(Para compararlo con la otra manera, usando </a:t>
            </a:r>
            <a:r>
              <a:rPr lang="es-ES" sz="1200" dirty="0" err="1"/>
              <a:t>openMocks</a:t>
            </a:r>
            <a:r>
              <a:rPr lang="es-ES" sz="1200" dirty="0"/>
              <a:t>)</a:t>
            </a:r>
          </a:p>
          <a:p>
            <a:endParaRPr lang="es-ES" sz="1200" b="1" i="1" u="sng" dirty="0"/>
          </a:p>
          <a:p>
            <a:endParaRPr lang="es-ES" sz="1200" b="1" i="1" u="sng" dirty="0"/>
          </a:p>
        </p:txBody>
      </p:sp>
      <p:pic>
        <p:nvPicPr>
          <p:cNvPr id="11" name="Picture 10">
            <a:extLst>
              <a:ext uri="{FF2B5EF4-FFF2-40B4-BE49-F238E27FC236}">
                <a16:creationId xmlns:a16="http://schemas.microsoft.com/office/drawing/2014/main" id="{9F369E17-EDBF-CB34-7C74-D7FAF67CDC71}"/>
              </a:ext>
            </a:extLst>
          </p:cNvPr>
          <p:cNvPicPr>
            <a:picLocks noChangeAspect="1"/>
          </p:cNvPicPr>
          <p:nvPr/>
        </p:nvPicPr>
        <p:blipFill>
          <a:blip r:embed="rId4"/>
          <a:stretch>
            <a:fillRect/>
          </a:stretch>
        </p:blipFill>
        <p:spPr>
          <a:xfrm>
            <a:off x="8128353" y="2529588"/>
            <a:ext cx="2704431" cy="3914141"/>
          </a:xfrm>
          <a:prstGeom prst="rect">
            <a:avLst/>
          </a:prstGeom>
        </p:spPr>
      </p:pic>
      <p:pic>
        <p:nvPicPr>
          <p:cNvPr id="4" name="Picture 3">
            <a:extLst>
              <a:ext uri="{FF2B5EF4-FFF2-40B4-BE49-F238E27FC236}">
                <a16:creationId xmlns:a16="http://schemas.microsoft.com/office/drawing/2014/main" id="{38B7507D-3E26-028F-FF4C-A41B41B5DA45}"/>
              </a:ext>
            </a:extLst>
          </p:cNvPr>
          <p:cNvPicPr>
            <a:picLocks noChangeAspect="1"/>
          </p:cNvPicPr>
          <p:nvPr/>
        </p:nvPicPr>
        <p:blipFill>
          <a:blip r:embed="rId5"/>
          <a:stretch>
            <a:fillRect/>
          </a:stretch>
        </p:blipFill>
        <p:spPr>
          <a:xfrm>
            <a:off x="1359216" y="3109447"/>
            <a:ext cx="3528614" cy="3457924"/>
          </a:xfrm>
          <a:prstGeom prst="rect">
            <a:avLst/>
          </a:prstGeom>
        </p:spPr>
      </p:pic>
    </p:spTree>
    <p:extLst>
      <p:ext uri="{BB962C8B-B14F-4D97-AF65-F5344CB8AC3E}">
        <p14:creationId xmlns:p14="http://schemas.microsoft.com/office/powerpoint/2010/main" val="4003755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Argument Captors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4" name="Picture 13">
            <a:extLst>
              <a:ext uri="{FF2B5EF4-FFF2-40B4-BE49-F238E27FC236}">
                <a16:creationId xmlns:a16="http://schemas.microsoft.com/office/drawing/2014/main" id="{2D94CEAE-B9E0-F651-45F1-8290D49BFF62}"/>
              </a:ext>
            </a:extLst>
          </p:cNvPr>
          <p:cNvPicPr>
            <a:picLocks noChangeAspect="1"/>
          </p:cNvPicPr>
          <p:nvPr/>
        </p:nvPicPr>
        <p:blipFill>
          <a:blip r:embed="rId4"/>
          <a:stretch>
            <a:fillRect/>
          </a:stretch>
        </p:blipFill>
        <p:spPr>
          <a:xfrm>
            <a:off x="1611629" y="2209946"/>
            <a:ext cx="5639587" cy="962159"/>
          </a:xfrm>
          <a:prstGeom prst="rect">
            <a:avLst/>
          </a:prstGeom>
        </p:spPr>
      </p:pic>
      <p:pic>
        <p:nvPicPr>
          <p:cNvPr id="17" name="Picture 16">
            <a:extLst>
              <a:ext uri="{FF2B5EF4-FFF2-40B4-BE49-F238E27FC236}">
                <a16:creationId xmlns:a16="http://schemas.microsoft.com/office/drawing/2014/main" id="{BC5266DC-9F58-EBD1-E547-DA276FC22836}"/>
              </a:ext>
            </a:extLst>
          </p:cNvPr>
          <p:cNvPicPr>
            <a:picLocks noChangeAspect="1"/>
          </p:cNvPicPr>
          <p:nvPr/>
        </p:nvPicPr>
        <p:blipFill>
          <a:blip r:embed="rId5"/>
          <a:stretch>
            <a:fillRect/>
          </a:stretch>
        </p:blipFill>
        <p:spPr>
          <a:xfrm>
            <a:off x="7808180" y="1976000"/>
            <a:ext cx="3725187" cy="4618706"/>
          </a:xfrm>
          <a:prstGeom prst="rect">
            <a:avLst/>
          </a:prstGeom>
        </p:spPr>
      </p:pic>
      <p:pic>
        <p:nvPicPr>
          <p:cNvPr id="19" name="Picture 18">
            <a:extLst>
              <a:ext uri="{FF2B5EF4-FFF2-40B4-BE49-F238E27FC236}">
                <a16:creationId xmlns:a16="http://schemas.microsoft.com/office/drawing/2014/main" id="{109ED41B-8B56-3356-4B2D-FA849BC48D9C}"/>
              </a:ext>
            </a:extLst>
          </p:cNvPr>
          <p:cNvPicPr>
            <a:picLocks noChangeAspect="1"/>
          </p:cNvPicPr>
          <p:nvPr/>
        </p:nvPicPr>
        <p:blipFill>
          <a:blip r:embed="rId6"/>
          <a:stretch>
            <a:fillRect/>
          </a:stretch>
        </p:blipFill>
        <p:spPr>
          <a:xfrm>
            <a:off x="9894838" y="1999848"/>
            <a:ext cx="1638529" cy="647790"/>
          </a:xfrm>
          <a:prstGeom prst="rect">
            <a:avLst/>
          </a:prstGeom>
        </p:spPr>
      </p:pic>
      <p:pic>
        <p:nvPicPr>
          <p:cNvPr id="21" name="Picture 20">
            <a:extLst>
              <a:ext uri="{FF2B5EF4-FFF2-40B4-BE49-F238E27FC236}">
                <a16:creationId xmlns:a16="http://schemas.microsoft.com/office/drawing/2014/main" id="{D455747F-B23E-E12C-7CC9-9FA8A38DF585}"/>
              </a:ext>
            </a:extLst>
          </p:cNvPr>
          <p:cNvPicPr>
            <a:picLocks noChangeAspect="1"/>
          </p:cNvPicPr>
          <p:nvPr/>
        </p:nvPicPr>
        <p:blipFill>
          <a:blip r:embed="rId7"/>
          <a:stretch>
            <a:fillRect/>
          </a:stretch>
        </p:blipFill>
        <p:spPr>
          <a:xfrm>
            <a:off x="1449518" y="3356771"/>
            <a:ext cx="3861953" cy="3158475"/>
          </a:xfrm>
          <a:prstGeom prst="rect">
            <a:avLst/>
          </a:prstGeom>
        </p:spPr>
      </p:pic>
    </p:spTree>
    <p:extLst>
      <p:ext uri="{BB962C8B-B14F-4D97-AF65-F5344CB8AC3E}">
        <p14:creationId xmlns:p14="http://schemas.microsoft.com/office/powerpoint/2010/main" val="202568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400110"/>
          </a:xfrm>
          <a:prstGeom prst="rect">
            <a:avLst/>
          </a:prstGeom>
          <a:noFill/>
        </p:spPr>
        <p:txBody>
          <a:bodyPr wrap="square">
            <a:spAutoFit/>
          </a:bodyPr>
          <a:lstStyle/>
          <a:p>
            <a:r>
              <a:rPr lang="es-ES" sz="2000" b="1" i="1" dirty="0"/>
              <a:t>Taller 6 -&gt; </a:t>
            </a:r>
            <a:r>
              <a:rPr lang="es-ES" sz="2000" b="1" i="1" dirty="0" err="1"/>
              <a:t>Arguments</a:t>
            </a:r>
            <a:r>
              <a:rPr lang="es-ES" sz="2000" b="1" i="1" dirty="0"/>
              <a:t> </a:t>
            </a:r>
            <a:r>
              <a:rPr lang="es-ES" sz="2000" b="1" i="1" dirty="0" err="1"/>
              <a:t>captors</a:t>
            </a:r>
            <a:endParaRPr lang="es-ES" sz="2000" b="1" i="1" dirty="0"/>
          </a:p>
        </p:txBody>
      </p:sp>
    </p:spTree>
    <p:extLst>
      <p:ext uri="{BB962C8B-B14F-4D97-AF65-F5344CB8AC3E}">
        <p14:creationId xmlns:p14="http://schemas.microsoft.com/office/powerpoint/2010/main" val="2022395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 -&gt; Extras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359216" y="2129478"/>
            <a:ext cx="6448300" cy="400110"/>
          </a:xfrm>
          <a:prstGeom prst="rect">
            <a:avLst/>
          </a:prstGeom>
          <a:noFill/>
        </p:spPr>
        <p:txBody>
          <a:bodyPr wrap="square">
            <a:spAutoFit/>
          </a:bodyPr>
          <a:lstStyle/>
          <a:p>
            <a:r>
              <a:rPr lang="es-ES" sz="2000" b="1" i="1" dirty="0"/>
              <a:t>Customizar el nombre de los </a:t>
            </a:r>
            <a:r>
              <a:rPr lang="es-ES" sz="2000" b="1" i="1" dirty="0" err="1"/>
              <a:t>tests</a:t>
            </a:r>
            <a:r>
              <a:rPr lang="es-ES" sz="2000" b="1" i="1" dirty="0"/>
              <a:t>:</a:t>
            </a:r>
          </a:p>
        </p:txBody>
      </p:sp>
      <p:pic>
        <p:nvPicPr>
          <p:cNvPr id="7" name="Picture 6">
            <a:extLst>
              <a:ext uri="{FF2B5EF4-FFF2-40B4-BE49-F238E27FC236}">
                <a16:creationId xmlns:a16="http://schemas.microsoft.com/office/drawing/2014/main" id="{18075D18-0B02-A0AB-BE36-4567C1DA1035}"/>
              </a:ext>
            </a:extLst>
          </p:cNvPr>
          <p:cNvPicPr>
            <a:picLocks noChangeAspect="1"/>
          </p:cNvPicPr>
          <p:nvPr/>
        </p:nvPicPr>
        <p:blipFill>
          <a:blip r:embed="rId4"/>
          <a:stretch>
            <a:fillRect/>
          </a:stretch>
        </p:blipFill>
        <p:spPr>
          <a:xfrm>
            <a:off x="1426780" y="2653568"/>
            <a:ext cx="4575941" cy="887869"/>
          </a:xfrm>
          <a:prstGeom prst="rect">
            <a:avLst/>
          </a:prstGeom>
        </p:spPr>
      </p:pic>
      <p:pic>
        <p:nvPicPr>
          <p:cNvPr id="10" name="Picture 9">
            <a:extLst>
              <a:ext uri="{FF2B5EF4-FFF2-40B4-BE49-F238E27FC236}">
                <a16:creationId xmlns:a16="http://schemas.microsoft.com/office/drawing/2014/main" id="{87BAB179-BD4C-9CDD-E618-8D59F639563F}"/>
              </a:ext>
            </a:extLst>
          </p:cNvPr>
          <p:cNvPicPr>
            <a:picLocks noChangeAspect="1"/>
          </p:cNvPicPr>
          <p:nvPr/>
        </p:nvPicPr>
        <p:blipFill>
          <a:blip r:embed="rId5"/>
          <a:stretch>
            <a:fillRect/>
          </a:stretch>
        </p:blipFill>
        <p:spPr>
          <a:xfrm>
            <a:off x="6373210" y="2623321"/>
            <a:ext cx="4650459" cy="918116"/>
          </a:xfrm>
          <a:prstGeom prst="rect">
            <a:avLst/>
          </a:prstGeom>
        </p:spPr>
      </p:pic>
      <p:pic>
        <p:nvPicPr>
          <p:cNvPr id="13" name="Picture 12">
            <a:extLst>
              <a:ext uri="{FF2B5EF4-FFF2-40B4-BE49-F238E27FC236}">
                <a16:creationId xmlns:a16="http://schemas.microsoft.com/office/drawing/2014/main" id="{D5615325-564D-CE08-93DE-AA62A9958DC3}"/>
              </a:ext>
            </a:extLst>
          </p:cNvPr>
          <p:cNvPicPr>
            <a:picLocks noChangeAspect="1"/>
          </p:cNvPicPr>
          <p:nvPr/>
        </p:nvPicPr>
        <p:blipFill>
          <a:blip r:embed="rId6"/>
          <a:stretch>
            <a:fillRect/>
          </a:stretch>
        </p:blipFill>
        <p:spPr>
          <a:xfrm>
            <a:off x="1426780" y="4421717"/>
            <a:ext cx="5348451" cy="527974"/>
          </a:xfrm>
          <a:prstGeom prst="rect">
            <a:avLst/>
          </a:prstGeom>
        </p:spPr>
      </p:pic>
      <p:pic>
        <p:nvPicPr>
          <p:cNvPr id="15" name="Picture 14">
            <a:extLst>
              <a:ext uri="{FF2B5EF4-FFF2-40B4-BE49-F238E27FC236}">
                <a16:creationId xmlns:a16="http://schemas.microsoft.com/office/drawing/2014/main" id="{9F62C4AC-630D-E75E-A3CC-FCE9E9B76E4A}"/>
              </a:ext>
            </a:extLst>
          </p:cNvPr>
          <p:cNvPicPr>
            <a:picLocks noChangeAspect="1"/>
          </p:cNvPicPr>
          <p:nvPr/>
        </p:nvPicPr>
        <p:blipFill>
          <a:blip r:embed="rId7"/>
          <a:stretch>
            <a:fillRect/>
          </a:stretch>
        </p:blipFill>
        <p:spPr>
          <a:xfrm>
            <a:off x="1426780" y="5031287"/>
            <a:ext cx="4971915" cy="1136266"/>
          </a:xfrm>
          <a:prstGeom prst="rect">
            <a:avLst/>
          </a:prstGeom>
        </p:spPr>
      </p:pic>
      <p:pic>
        <p:nvPicPr>
          <p:cNvPr id="18" name="Picture 17">
            <a:extLst>
              <a:ext uri="{FF2B5EF4-FFF2-40B4-BE49-F238E27FC236}">
                <a16:creationId xmlns:a16="http://schemas.microsoft.com/office/drawing/2014/main" id="{6B5B0865-E0B9-B392-991C-2C5BE4691B1B}"/>
              </a:ext>
            </a:extLst>
          </p:cNvPr>
          <p:cNvPicPr>
            <a:picLocks noChangeAspect="1"/>
          </p:cNvPicPr>
          <p:nvPr/>
        </p:nvPicPr>
        <p:blipFill>
          <a:blip r:embed="rId8"/>
          <a:stretch>
            <a:fillRect/>
          </a:stretch>
        </p:blipFill>
        <p:spPr>
          <a:xfrm>
            <a:off x="6611148" y="5036889"/>
            <a:ext cx="5311525" cy="1163032"/>
          </a:xfrm>
          <a:prstGeom prst="rect">
            <a:avLst/>
          </a:prstGeom>
        </p:spPr>
      </p:pic>
    </p:spTree>
    <p:extLst>
      <p:ext uri="{BB962C8B-B14F-4D97-AF65-F5344CB8AC3E}">
        <p14:creationId xmlns:p14="http://schemas.microsoft.com/office/powerpoint/2010/main" val="4043393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 -&gt; Extras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359216" y="2129478"/>
            <a:ext cx="6448300" cy="400110"/>
          </a:xfrm>
          <a:prstGeom prst="rect">
            <a:avLst/>
          </a:prstGeom>
          <a:noFill/>
        </p:spPr>
        <p:txBody>
          <a:bodyPr wrap="square">
            <a:spAutoFit/>
          </a:bodyPr>
          <a:lstStyle/>
          <a:p>
            <a:r>
              <a:rPr lang="es-ES" sz="2000" b="1" i="1" dirty="0" err="1"/>
              <a:t>Mockito.lenient</a:t>
            </a:r>
            <a:r>
              <a:rPr lang="es-ES" sz="2000" b="1" i="1" dirty="0"/>
              <a:t>()</a:t>
            </a:r>
          </a:p>
        </p:txBody>
      </p:sp>
      <p:sp>
        <p:nvSpPr>
          <p:cNvPr id="3" name="TextBox 2">
            <a:extLst>
              <a:ext uri="{FF2B5EF4-FFF2-40B4-BE49-F238E27FC236}">
                <a16:creationId xmlns:a16="http://schemas.microsoft.com/office/drawing/2014/main" id="{365CF4D3-068F-D357-E827-B44605AF9C52}"/>
              </a:ext>
            </a:extLst>
          </p:cNvPr>
          <p:cNvSpPr txBox="1"/>
          <p:nvPr/>
        </p:nvSpPr>
        <p:spPr>
          <a:xfrm>
            <a:off x="1359216" y="2648427"/>
            <a:ext cx="8770130" cy="769441"/>
          </a:xfrm>
          <a:prstGeom prst="rect">
            <a:avLst/>
          </a:prstGeom>
          <a:noFill/>
        </p:spPr>
        <p:txBody>
          <a:bodyPr wrap="square">
            <a:spAutoFit/>
          </a:bodyPr>
          <a:lstStyle/>
          <a:p>
            <a:r>
              <a:rPr lang="es-ES" sz="1200" i="1" dirty="0"/>
              <a:t>Al </a:t>
            </a:r>
            <a:r>
              <a:rPr lang="es-ES" sz="1200" i="1" dirty="0" err="1"/>
              <a:t>mockear</a:t>
            </a:r>
            <a:r>
              <a:rPr lang="es-ES" sz="1200" i="1" dirty="0"/>
              <a:t> llamadas a servicios o repositorios externos con </a:t>
            </a:r>
            <a:r>
              <a:rPr lang="es-ES" sz="1200" i="1" dirty="0" err="1"/>
              <a:t>Mockito</a:t>
            </a:r>
            <a:r>
              <a:rPr lang="es-ES" sz="1200" i="1" dirty="0"/>
              <a:t> (usando </a:t>
            </a:r>
            <a:r>
              <a:rPr lang="es-ES" sz="1200" i="1" dirty="0" err="1"/>
              <a:t>when.thenReturn</a:t>
            </a:r>
            <a:r>
              <a:rPr lang="es-ES" sz="1200" i="1" dirty="0"/>
              <a:t>, por ejemplo). A veces, si el </a:t>
            </a:r>
            <a:r>
              <a:rPr lang="es-ES" sz="1200" i="1" dirty="0" err="1"/>
              <a:t>mock</a:t>
            </a:r>
            <a:r>
              <a:rPr lang="es-ES" sz="1200" i="1" dirty="0"/>
              <a:t> no es invocado, recibiremos un error de </a:t>
            </a:r>
            <a:r>
              <a:rPr lang="es-ES" sz="1200" i="1" dirty="0" err="1"/>
              <a:t>stubbing</a:t>
            </a:r>
            <a:r>
              <a:rPr lang="es-ES" sz="1200" i="1" dirty="0"/>
              <a:t> innecesario, tal que así:</a:t>
            </a:r>
          </a:p>
          <a:p>
            <a:endParaRPr lang="es-ES" sz="2000" b="1" i="1" dirty="0"/>
          </a:p>
        </p:txBody>
      </p:sp>
      <p:pic>
        <p:nvPicPr>
          <p:cNvPr id="8" name="Picture 7">
            <a:extLst>
              <a:ext uri="{FF2B5EF4-FFF2-40B4-BE49-F238E27FC236}">
                <a16:creationId xmlns:a16="http://schemas.microsoft.com/office/drawing/2014/main" id="{6D9D2560-5F88-3A67-236F-487FFA7EFD0F}"/>
              </a:ext>
            </a:extLst>
          </p:cNvPr>
          <p:cNvPicPr>
            <a:picLocks noChangeAspect="1"/>
          </p:cNvPicPr>
          <p:nvPr/>
        </p:nvPicPr>
        <p:blipFill>
          <a:blip r:embed="rId4"/>
          <a:stretch>
            <a:fillRect/>
          </a:stretch>
        </p:blipFill>
        <p:spPr>
          <a:xfrm>
            <a:off x="1443827" y="3109940"/>
            <a:ext cx="5335346" cy="1246124"/>
          </a:xfrm>
          <a:prstGeom prst="rect">
            <a:avLst/>
          </a:prstGeom>
        </p:spPr>
      </p:pic>
      <p:pic>
        <p:nvPicPr>
          <p:cNvPr id="17" name="Picture 16">
            <a:extLst>
              <a:ext uri="{FF2B5EF4-FFF2-40B4-BE49-F238E27FC236}">
                <a16:creationId xmlns:a16="http://schemas.microsoft.com/office/drawing/2014/main" id="{F1AABCD0-3560-4209-C6CB-27D87EAA61B5}"/>
              </a:ext>
            </a:extLst>
          </p:cNvPr>
          <p:cNvPicPr>
            <a:picLocks noChangeAspect="1"/>
          </p:cNvPicPr>
          <p:nvPr/>
        </p:nvPicPr>
        <p:blipFill>
          <a:blip r:embed="rId5"/>
          <a:stretch>
            <a:fillRect/>
          </a:stretch>
        </p:blipFill>
        <p:spPr>
          <a:xfrm>
            <a:off x="1443827" y="5417886"/>
            <a:ext cx="7902464" cy="284122"/>
          </a:xfrm>
          <a:prstGeom prst="rect">
            <a:avLst/>
          </a:prstGeom>
        </p:spPr>
      </p:pic>
      <p:sp>
        <p:nvSpPr>
          <p:cNvPr id="19" name="TextBox 18">
            <a:extLst>
              <a:ext uri="{FF2B5EF4-FFF2-40B4-BE49-F238E27FC236}">
                <a16:creationId xmlns:a16="http://schemas.microsoft.com/office/drawing/2014/main" id="{DB31C1A4-B8E9-AA25-3780-F37E7E69E0FB}"/>
              </a:ext>
            </a:extLst>
          </p:cNvPr>
          <p:cNvSpPr txBox="1"/>
          <p:nvPr/>
        </p:nvSpPr>
        <p:spPr>
          <a:xfrm>
            <a:off x="1359216" y="4569617"/>
            <a:ext cx="8770130" cy="954107"/>
          </a:xfrm>
          <a:prstGeom prst="rect">
            <a:avLst/>
          </a:prstGeom>
          <a:noFill/>
        </p:spPr>
        <p:txBody>
          <a:bodyPr wrap="square">
            <a:spAutoFit/>
          </a:bodyPr>
          <a:lstStyle/>
          <a:p>
            <a:r>
              <a:rPr lang="es-ES" sz="1200" i="1" dirty="0"/>
              <a:t>Para eso, podríamos utilizar </a:t>
            </a:r>
            <a:r>
              <a:rPr lang="es-ES" sz="1200" i="1" dirty="0" err="1"/>
              <a:t>lenient</a:t>
            </a:r>
            <a:r>
              <a:rPr lang="es-ES" sz="1200" i="1" dirty="0"/>
              <a:t>, de modo que solo se </a:t>
            </a:r>
            <a:r>
              <a:rPr lang="es-ES" sz="1200" i="1" dirty="0" err="1"/>
              <a:t>mockeé</a:t>
            </a:r>
            <a:r>
              <a:rPr lang="es-ES" sz="1200" i="1" dirty="0"/>
              <a:t> cuando sea necesario.</a:t>
            </a:r>
          </a:p>
          <a:p>
            <a:r>
              <a:rPr lang="es-ES" sz="1200" i="1" dirty="0"/>
              <a:t>En cualquier caso, es un recurso pero no recomiendo su uso, ya que ensucia los </a:t>
            </a:r>
            <a:r>
              <a:rPr lang="es-ES" sz="1200" i="1" dirty="0" err="1"/>
              <a:t>tests</a:t>
            </a:r>
            <a:r>
              <a:rPr lang="es-ES" sz="1200" i="1" dirty="0"/>
              <a:t>. Deberíamos intentar desarrollar para poder hacer </a:t>
            </a:r>
            <a:r>
              <a:rPr lang="es-ES" sz="1200" i="1" dirty="0" err="1"/>
              <a:t>tests</a:t>
            </a:r>
            <a:r>
              <a:rPr lang="es-ES" sz="1200" i="1" dirty="0"/>
              <a:t> que eviten este tipo de prácticas, y se puedan separar en test independientes.</a:t>
            </a:r>
          </a:p>
          <a:p>
            <a:endParaRPr lang="es-ES" sz="2000" b="1" i="1" dirty="0"/>
          </a:p>
        </p:txBody>
      </p:sp>
    </p:spTree>
    <p:extLst>
      <p:ext uri="{BB962C8B-B14F-4D97-AF65-F5344CB8AC3E}">
        <p14:creationId xmlns:p14="http://schemas.microsoft.com/office/powerpoint/2010/main" val="2466104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400110"/>
          </a:xfrm>
          <a:prstGeom prst="rect">
            <a:avLst/>
          </a:prstGeom>
          <a:noFill/>
        </p:spPr>
        <p:txBody>
          <a:bodyPr wrap="square">
            <a:spAutoFit/>
          </a:bodyPr>
          <a:lstStyle/>
          <a:p>
            <a:r>
              <a:rPr lang="es-ES" sz="2000" b="1" i="1" dirty="0"/>
              <a:t>Práctica final -&gt; Zoo Virtual </a:t>
            </a:r>
          </a:p>
        </p:txBody>
      </p:sp>
      <p:pic>
        <p:nvPicPr>
          <p:cNvPr id="4" name="Picture 3">
            <a:extLst>
              <a:ext uri="{FF2B5EF4-FFF2-40B4-BE49-F238E27FC236}">
                <a16:creationId xmlns:a16="http://schemas.microsoft.com/office/drawing/2014/main" id="{F8634EA5-5FA6-80BB-351F-9ECBAB66B61A}"/>
              </a:ext>
            </a:extLst>
          </p:cNvPr>
          <p:cNvPicPr>
            <a:picLocks noChangeAspect="1"/>
          </p:cNvPicPr>
          <p:nvPr/>
        </p:nvPicPr>
        <p:blipFill>
          <a:blip r:embed="rId4"/>
          <a:stretch>
            <a:fillRect/>
          </a:stretch>
        </p:blipFill>
        <p:spPr>
          <a:xfrm>
            <a:off x="4713071" y="2709446"/>
            <a:ext cx="725779" cy="740652"/>
          </a:xfrm>
          <a:prstGeom prst="rect">
            <a:avLst/>
          </a:prstGeom>
        </p:spPr>
      </p:pic>
    </p:spTree>
    <p:extLst>
      <p:ext uri="{BB962C8B-B14F-4D97-AF65-F5344CB8AC3E}">
        <p14:creationId xmlns:p14="http://schemas.microsoft.com/office/powerpoint/2010/main" val="25340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561483" y="1464281"/>
            <a:ext cx="11538065" cy="707886"/>
          </a:xfrm>
          <a:prstGeom prst="rect">
            <a:avLst/>
          </a:prstGeom>
          <a:noFill/>
        </p:spPr>
        <p:txBody>
          <a:bodyPr wrap="square" rtlCol="0">
            <a:spAutoFit/>
          </a:bodyPr>
          <a:lstStyle/>
          <a:p>
            <a:r>
              <a:rPr lang="en-US" sz="4000" dirty="0"/>
              <a:t>Un </a:t>
            </a:r>
            <a:r>
              <a:rPr lang="en-US" sz="4000" dirty="0" err="1"/>
              <a:t>ejemplo</a:t>
            </a:r>
            <a:r>
              <a:rPr lang="en-US" sz="4000" dirty="0"/>
              <a:t> </a:t>
            </a:r>
            <a:r>
              <a:rPr lang="en-US" sz="4000" dirty="0" err="1"/>
              <a:t>muy</a:t>
            </a:r>
            <a:r>
              <a:rPr lang="en-US" sz="4000" dirty="0"/>
              <a:t> </a:t>
            </a:r>
            <a:r>
              <a:rPr lang="en-US" sz="4000" dirty="0" err="1"/>
              <a:t>sencillo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E7203AB3-6B2A-E4AE-8BE7-407B2DC7B3C2}"/>
              </a:ext>
            </a:extLst>
          </p:cNvPr>
          <p:cNvPicPr>
            <a:picLocks noChangeAspect="1"/>
          </p:cNvPicPr>
          <p:nvPr/>
        </p:nvPicPr>
        <p:blipFill>
          <a:blip r:embed="rId4"/>
          <a:stretch>
            <a:fillRect/>
          </a:stretch>
        </p:blipFill>
        <p:spPr>
          <a:xfrm>
            <a:off x="386408" y="2577702"/>
            <a:ext cx="3340810" cy="2630686"/>
          </a:xfrm>
          <a:prstGeom prst="rect">
            <a:avLst/>
          </a:prstGeom>
        </p:spPr>
      </p:pic>
      <p:sp>
        <p:nvSpPr>
          <p:cNvPr id="7" name="TextBox 6">
            <a:extLst>
              <a:ext uri="{FF2B5EF4-FFF2-40B4-BE49-F238E27FC236}">
                <a16:creationId xmlns:a16="http://schemas.microsoft.com/office/drawing/2014/main" id="{0BA48310-204C-97AE-CCEB-2D178782F40A}"/>
              </a:ext>
            </a:extLst>
          </p:cNvPr>
          <p:cNvSpPr txBox="1"/>
          <p:nvPr/>
        </p:nvSpPr>
        <p:spPr>
          <a:xfrm>
            <a:off x="321261" y="2228125"/>
            <a:ext cx="3940059" cy="276999"/>
          </a:xfrm>
          <a:prstGeom prst="rect">
            <a:avLst/>
          </a:prstGeom>
          <a:noFill/>
        </p:spPr>
        <p:txBody>
          <a:bodyPr wrap="square" rtlCol="0">
            <a:spAutoFit/>
          </a:bodyPr>
          <a:lstStyle/>
          <a:p>
            <a:r>
              <a:rPr lang="en-US" sz="1200" dirty="0"/>
              <a:t>SimpleServiceTest.java</a:t>
            </a:r>
          </a:p>
        </p:txBody>
      </p:sp>
      <p:sp>
        <p:nvSpPr>
          <p:cNvPr id="13" name="TextBox 12">
            <a:extLst>
              <a:ext uri="{FF2B5EF4-FFF2-40B4-BE49-F238E27FC236}">
                <a16:creationId xmlns:a16="http://schemas.microsoft.com/office/drawing/2014/main" id="{E035F564-ED84-96EE-C3CF-FE5CF93197EA}"/>
              </a:ext>
            </a:extLst>
          </p:cNvPr>
          <p:cNvSpPr txBox="1"/>
          <p:nvPr/>
        </p:nvSpPr>
        <p:spPr>
          <a:xfrm>
            <a:off x="3850733" y="2204362"/>
            <a:ext cx="3940059" cy="276999"/>
          </a:xfrm>
          <a:prstGeom prst="rect">
            <a:avLst/>
          </a:prstGeom>
          <a:noFill/>
        </p:spPr>
        <p:txBody>
          <a:bodyPr wrap="square" rtlCol="0">
            <a:spAutoFit/>
          </a:bodyPr>
          <a:lstStyle/>
          <a:p>
            <a:r>
              <a:rPr lang="en-US" sz="1200" dirty="0"/>
              <a:t>SimpleService.java   (Sin </a:t>
            </a:r>
            <a:r>
              <a:rPr lang="en-US" sz="1200" dirty="0" err="1"/>
              <a:t>implementar</a:t>
            </a:r>
            <a:r>
              <a:rPr lang="en-US" sz="1200" dirty="0"/>
              <a:t>,  Test      )</a:t>
            </a:r>
          </a:p>
        </p:txBody>
      </p:sp>
      <p:pic>
        <p:nvPicPr>
          <p:cNvPr id="15" name="Picture 14">
            <a:extLst>
              <a:ext uri="{FF2B5EF4-FFF2-40B4-BE49-F238E27FC236}">
                <a16:creationId xmlns:a16="http://schemas.microsoft.com/office/drawing/2014/main" id="{7B95D037-63A8-765B-EEBF-BE1DE4690554}"/>
              </a:ext>
            </a:extLst>
          </p:cNvPr>
          <p:cNvPicPr>
            <a:picLocks noChangeAspect="1"/>
          </p:cNvPicPr>
          <p:nvPr/>
        </p:nvPicPr>
        <p:blipFill>
          <a:blip r:embed="rId5"/>
          <a:stretch>
            <a:fillRect/>
          </a:stretch>
        </p:blipFill>
        <p:spPr>
          <a:xfrm>
            <a:off x="7398865" y="2577702"/>
            <a:ext cx="3370856" cy="3139858"/>
          </a:xfrm>
          <a:prstGeom prst="rect">
            <a:avLst/>
          </a:prstGeom>
        </p:spPr>
      </p:pic>
      <p:sp>
        <p:nvSpPr>
          <p:cNvPr id="17" name="TextBox 16">
            <a:extLst>
              <a:ext uri="{FF2B5EF4-FFF2-40B4-BE49-F238E27FC236}">
                <a16:creationId xmlns:a16="http://schemas.microsoft.com/office/drawing/2014/main" id="{E31C8F40-A890-CFA6-811D-B27D146EFEDC}"/>
              </a:ext>
            </a:extLst>
          </p:cNvPr>
          <p:cNvSpPr txBox="1"/>
          <p:nvPr/>
        </p:nvSpPr>
        <p:spPr>
          <a:xfrm>
            <a:off x="7315057" y="2228126"/>
            <a:ext cx="3940059" cy="276999"/>
          </a:xfrm>
          <a:prstGeom prst="rect">
            <a:avLst/>
          </a:prstGeom>
          <a:noFill/>
        </p:spPr>
        <p:txBody>
          <a:bodyPr wrap="square" rtlCol="0">
            <a:spAutoFit/>
          </a:bodyPr>
          <a:lstStyle/>
          <a:p>
            <a:r>
              <a:rPr lang="en-US" sz="1200" dirty="0"/>
              <a:t>SimpleService.java   (</a:t>
            </a:r>
            <a:r>
              <a:rPr lang="en-US" sz="1200" dirty="0" err="1"/>
              <a:t>Implementado</a:t>
            </a:r>
            <a:r>
              <a:rPr lang="en-US" sz="1200" dirty="0"/>
              <a:t>, Test OK )</a:t>
            </a:r>
          </a:p>
        </p:txBody>
      </p:sp>
      <p:pic>
        <p:nvPicPr>
          <p:cNvPr id="18" name="Picture 17">
            <a:extLst>
              <a:ext uri="{FF2B5EF4-FFF2-40B4-BE49-F238E27FC236}">
                <a16:creationId xmlns:a16="http://schemas.microsoft.com/office/drawing/2014/main" id="{126C53FE-FD92-8968-FF01-BD74A10E4EEF}"/>
              </a:ext>
            </a:extLst>
          </p:cNvPr>
          <p:cNvPicPr>
            <a:picLocks noChangeAspect="1"/>
          </p:cNvPicPr>
          <p:nvPr/>
        </p:nvPicPr>
        <p:blipFill>
          <a:blip r:embed="rId6"/>
          <a:stretch>
            <a:fillRect/>
          </a:stretch>
        </p:blipFill>
        <p:spPr>
          <a:xfrm>
            <a:off x="9958208" y="2269674"/>
            <a:ext cx="197796" cy="208888"/>
          </a:xfrm>
          <a:prstGeom prst="rect">
            <a:avLst/>
          </a:prstGeom>
        </p:spPr>
      </p:pic>
      <p:pic>
        <p:nvPicPr>
          <p:cNvPr id="19" name="Picture 18">
            <a:extLst>
              <a:ext uri="{FF2B5EF4-FFF2-40B4-BE49-F238E27FC236}">
                <a16:creationId xmlns:a16="http://schemas.microsoft.com/office/drawing/2014/main" id="{99F0C57F-E30A-A860-3040-3889EEB51293}"/>
              </a:ext>
            </a:extLst>
          </p:cNvPr>
          <p:cNvPicPr>
            <a:picLocks noChangeAspect="1"/>
          </p:cNvPicPr>
          <p:nvPr/>
        </p:nvPicPr>
        <p:blipFill>
          <a:blip r:embed="rId7"/>
          <a:stretch>
            <a:fillRect/>
          </a:stretch>
        </p:blipFill>
        <p:spPr>
          <a:xfrm>
            <a:off x="6622342" y="2254605"/>
            <a:ext cx="180053" cy="172992"/>
          </a:xfrm>
          <a:prstGeom prst="rect">
            <a:avLst/>
          </a:prstGeom>
        </p:spPr>
      </p:pic>
      <p:pic>
        <p:nvPicPr>
          <p:cNvPr id="21" name="Picture 20">
            <a:extLst>
              <a:ext uri="{FF2B5EF4-FFF2-40B4-BE49-F238E27FC236}">
                <a16:creationId xmlns:a16="http://schemas.microsoft.com/office/drawing/2014/main" id="{3A5CC255-6399-D477-4104-A16B1650509F}"/>
              </a:ext>
            </a:extLst>
          </p:cNvPr>
          <p:cNvPicPr>
            <a:picLocks noChangeAspect="1"/>
          </p:cNvPicPr>
          <p:nvPr/>
        </p:nvPicPr>
        <p:blipFill>
          <a:blip r:embed="rId8"/>
          <a:stretch>
            <a:fillRect/>
          </a:stretch>
        </p:blipFill>
        <p:spPr>
          <a:xfrm>
            <a:off x="3892636" y="2577702"/>
            <a:ext cx="3340811" cy="3190959"/>
          </a:xfrm>
          <a:prstGeom prst="rect">
            <a:avLst/>
          </a:prstGeom>
        </p:spPr>
      </p:pic>
    </p:spTree>
    <p:extLst>
      <p:ext uri="{BB962C8B-B14F-4D97-AF65-F5344CB8AC3E}">
        <p14:creationId xmlns:p14="http://schemas.microsoft.com/office/powerpoint/2010/main" val="288093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128750" y="1464281"/>
            <a:ext cx="11538065" cy="707886"/>
          </a:xfrm>
          <a:prstGeom prst="rect">
            <a:avLst/>
          </a:prstGeom>
          <a:noFill/>
        </p:spPr>
        <p:txBody>
          <a:bodyPr wrap="square" rtlCol="0">
            <a:spAutoFit/>
          </a:bodyPr>
          <a:lstStyle/>
          <a:p>
            <a:r>
              <a:rPr lang="en-US" sz="4000" dirty="0" err="1"/>
              <a:t>Automatización</a:t>
            </a:r>
            <a:r>
              <a:rPr lang="en-US" sz="4000" dirty="0"/>
              <a: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a:t>¿</a:t>
            </a:r>
            <a:r>
              <a:rPr lang="en-US" sz="2000" dirty="0" err="1"/>
              <a:t>Qué</a:t>
            </a:r>
            <a:r>
              <a:rPr lang="en-US" sz="2000" dirty="0"/>
              <a:t> es </a:t>
            </a:r>
            <a:r>
              <a:rPr lang="en-US" sz="2000" b="1" dirty="0" err="1"/>
              <a:t>Automatizar</a:t>
            </a:r>
            <a:r>
              <a:rPr lang="en-US" sz="2000" dirty="0"/>
              <a:t>?</a:t>
            </a:r>
          </a:p>
          <a:p>
            <a:r>
              <a:rPr lang="en-US" sz="2000" dirty="0" err="1"/>
              <a:t>Automatización</a:t>
            </a:r>
            <a:r>
              <a:rPr lang="en-US" sz="2000" dirty="0"/>
              <a:t> </a:t>
            </a:r>
            <a:r>
              <a:rPr lang="en-US" sz="2000" dirty="0" err="1"/>
              <a:t>en</a:t>
            </a:r>
            <a:r>
              <a:rPr lang="en-US" sz="2000" dirty="0"/>
              <a:t> Java se </a:t>
            </a:r>
            <a:r>
              <a:rPr lang="en-US" sz="2000" dirty="0" err="1"/>
              <a:t>refiere</a:t>
            </a:r>
            <a:r>
              <a:rPr lang="en-US" sz="2000" dirty="0"/>
              <a:t> a transformer un </a:t>
            </a:r>
            <a:r>
              <a:rPr lang="en-US" sz="2000" dirty="0" err="1"/>
              <a:t>proceso</a:t>
            </a:r>
            <a:r>
              <a:rPr lang="en-US" sz="2000" dirty="0"/>
              <a:t> manual </a:t>
            </a:r>
            <a:r>
              <a:rPr lang="en-US" sz="2000" dirty="0" err="1"/>
              <a:t>en</a:t>
            </a:r>
            <a:r>
              <a:rPr lang="en-US" sz="2000" dirty="0"/>
              <a:t> algo </a:t>
            </a:r>
            <a:r>
              <a:rPr lang="en-US" sz="2000" dirty="0" err="1"/>
              <a:t>automático</a:t>
            </a:r>
            <a:r>
              <a:rPr lang="en-US" sz="2000" dirty="0"/>
              <a:t>… </a:t>
            </a:r>
            <a:r>
              <a:rPr lang="en-US" sz="2000" dirty="0" err="1"/>
              <a:t>ya</a:t>
            </a:r>
            <a:r>
              <a:rPr lang="en-US" sz="2000" dirty="0"/>
              <a:t> sea la </a:t>
            </a:r>
            <a:r>
              <a:rPr lang="en-US" sz="2000" dirty="0" err="1"/>
              <a:t>construcción</a:t>
            </a:r>
            <a:r>
              <a:rPr lang="en-US" sz="2000" dirty="0"/>
              <a:t> de un Proyecto, </a:t>
            </a:r>
            <a:r>
              <a:rPr lang="en-US" sz="2000" dirty="0" err="1"/>
              <a:t>el</a:t>
            </a:r>
            <a:r>
              <a:rPr lang="en-US" sz="2000" dirty="0"/>
              <a:t> </a:t>
            </a:r>
            <a:r>
              <a:rPr lang="en-US" sz="2000" dirty="0" err="1"/>
              <a:t>despliegue</a:t>
            </a:r>
            <a:r>
              <a:rPr lang="en-US" sz="2000" dirty="0"/>
              <a:t>, las </a:t>
            </a:r>
            <a:r>
              <a:rPr lang="en-US" sz="2000" dirty="0" err="1"/>
              <a:t>validaciones</a:t>
            </a:r>
            <a:r>
              <a:rPr lang="en-US" sz="2000" dirty="0"/>
              <a:t>… o </a:t>
            </a:r>
            <a:r>
              <a:rPr lang="en-US" sz="2000" b="1" dirty="0"/>
              <a:t>EL TESTING </a:t>
            </a:r>
          </a:p>
          <a:p>
            <a:endParaRPr lang="en-US" sz="2000" dirty="0"/>
          </a:p>
          <a:p>
            <a:r>
              <a:rPr lang="en-US" sz="2000" dirty="0" err="1"/>
              <a:t>Cada</a:t>
            </a:r>
            <a:r>
              <a:rPr lang="en-US" sz="2000" dirty="0"/>
              <a:t> </a:t>
            </a:r>
            <a:r>
              <a:rPr lang="en-US" sz="2000" dirty="0" err="1"/>
              <a:t>vez</a:t>
            </a:r>
            <a:r>
              <a:rPr lang="en-US" sz="2000" dirty="0"/>
              <a:t> que </a:t>
            </a:r>
            <a:r>
              <a:rPr lang="en-US" sz="2000" dirty="0" err="1"/>
              <a:t>querramos</a:t>
            </a:r>
            <a:r>
              <a:rPr lang="en-US" sz="2000" dirty="0"/>
              <a:t> </a:t>
            </a:r>
            <a:r>
              <a:rPr lang="en-US" sz="2000" dirty="0" err="1"/>
              <a:t>desarrollar</a:t>
            </a:r>
            <a:r>
              <a:rPr lang="en-US" sz="2000" dirty="0"/>
              <a:t> </a:t>
            </a:r>
            <a:r>
              <a:rPr lang="en-US" sz="2000" dirty="0" err="1"/>
              <a:t>una</a:t>
            </a:r>
            <a:r>
              <a:rPr lang="en-US" sz="2000" dirty="0"/>
              <a:t> </a:t>
            </a:r>
            <a:r>
              <a:rPr lang="en-US" sz="2000" dirty="0" err="1"/>
              <a:t>nueva</a:t>
            </a:r>
            <a:r>
              <a:rPr lang="en-US" sz="2000" dirty="0"/>
              <a:t> </a:t>
            </a:r>
            <a:r>
              <a:rPr lang="en-US" sz="2000" dirty="0" err="1"/>
              <a:t>funcionalidad</a:t>
            </a:r>
            <a:r>
              <a:rPr lang="en-US" sz="2000" dirty="0"/>
              <a:t>, o </a:t>
            </a:r>
            <a:r>
              <a:rPr lang="en-US" sz="2000" dirty="0" err="1"/>
              <a:t>hacer</a:t>
            </a:r>
            <a:r>
              <a:rPr lang="en-US" sz="2000" dirty="0"/>
              <a:t> un push a un </a:t>
            </a:r>
            <a:r>
              <a:rPr lang="en-US" sz="2000" dirty="0" err="1"/>
              <a:t>repositorio</a:t>
            </a:r>
            <a:r>
              <a:rPr lang="en-US" sz="2000" dirty="0"/>
              <a:t>, </a:t>
            </a:r>
            <a:r>
              <a:rPr lang="en-US" sz="2000" dirty="0" err="1"/>
              <a:t>desplegar</a:t>
            </a:r>
            <a:r>
              <a:rPr lang="en-US" sz="2000" dirty="0"/>
              <a:t>… </a:t>
            </a:r>
            <a:r>
              <a:rPr lang="en-US" sz="2000" dirty="0" err="1"/>
              <a:t>podremos</a:t>
            </a:r>
            <a:r>
              <a:rPr lang="en-US" sz="2000" dirty="0"/>
              <a:t> </a:t>
            </a:r>
            <a:r>
              <a:rPr lang="en-US" sz="2000" dirty="0" err="1"/>
              <a:t>tener</a:t>
            </a:r>
            <a:r>
              <a:rPr lang="en-US" sz="2000" dirty="0"/>
              <a:t> </a:t>
            </a:r>
            <a:r>
              <a:rPr lang="en-US" sz="2000" dirty="0" err="1"/>
              <a:t>una</a:t>
            </a:r>
            <a:r>
              <a:rPr lang="en-US" sz="2000" dirty="0"/>
              <a:t> </a:t>
            </a:r>
            <a:r>
              <a:rPr lang="en-US" sz="2000" dirty="0" err="1"/>
              <a:t>serie</a:t>
            </a:r>
            <a:r>
              <a:rPr lang="en-US" sz="2000" dirty="0"/>
              <a:t> de TEST que </a:t>
            </a:r>
            <a:r>
              <a:rPr lang="en-US" sz="2000" dirty="0" err="1"/>
              <a:t>nos</a:t>
            </a:r>
            <a:r>
              <a:rPr lang="en-US" sz="2000" dirty="0"/>
              <a:t> </a:t>
            </a:r>
            <a:r>
              <a:rPr lang="en-US" sz="2000" dirty="0" err="1"/>
              <a:t>permitirán</a:t>
            </a:r>
            <a:r>
              <a:rPr lang="en-US" sz="2000" dirty="0"/>
              <a:t> </a:t>
            </a:r>
            <a:r>
              <a:rPr lang="en-US" sz="2000" dirty="0" err="1"/>
              <a:t>comprobar</a:t>
            </a:r>
            <a:r>
              <a:rPr lang="en-US" sz="2000" dirty="0"/>
              <a:t> que </a:t>
            </a:r>
            <a:r>
              <a:rPr lang="en-US" sz="2000" dirty="0" err="1"/>
              <a:t>nuestra</a:t>
            </a:r>
            <a:r>
              <a:rPr lang="en-US" sz="2000" dirty="0"/>
              <a:t> </a:t>
            </a:r>
            <a:r>
              <a:rPr lang="en-US" sz="2000" dirty="0" err="1"/>
              <a:t>funcionalidad</a:t>
            </a:r>
            <a:r>
              <a:rPr lang="en-US" sz="2000" dirty="0"/>
              <a:t> no se ha roto, y que </a:t>
            </a:r>
            <a:r>
              <a:rPr lang="en-US" sz="2000" dirty="0" err="1"/>
              <a:t>cumple</a:t>
            </a:r>
            <a:r>
              <a:rPr lang="en-US" sz="2000" dirty="0"/>
              <a:t> con lo </a:t>
            </a:r>
            <a:r>
              <a:rPr lang="en-US" sz="2000" dirty="0" err="1"/>
              <a:t>esperado</a:t>
            </a:r>
            <a:r>
              <a:rPr lang="en-US" sz="2000" dirty="0"/>
              <a:t>.</a:t>
            </a:r>
          </a:p>
          <a:p>
            <a:endParaRPr lang="en-US" sz="2000" dirty="0"/>
          </a:p>
          <a:p>
            <a:r>
              <a:rPr lang="en-US" sz="2000" dirty="0" err="1"/>
              <a:t>Dentro</a:t>
            </a:r>
            <a:r>
              <a:rPr lang="en-US" sz="2000" dirty="0"/>
              <a:t> de la </a:t>
            </a:r>
            <a:r>
              <a:rPr lang="en-US" sz="2000" dirty="0" err="1"/>
              <a:t>automatización</a:t>
            </a:r>
            <a:r>
              <a:rPr lang="en-US" sz="2000" dirty="0"/>
              <a:t> de test, </a:t>
            </a:r>
            <a:r>
              <a:rPr lang="en-US" sz="2000" dirty="0" err="1"/>
              <a:t>encontraremos</a:t>
            </a:r>
            <a:r>
              <a:rPr lang="en-US" sz="2000" dirty="0"/>
              <a:t> </a:t>
            </a:r>
            <a:r>
              <a:rPr lang="en-US" sz="2000" dirty="0" err="1"/>
              <a:t>diferentes</a:t>
            </a:r>
            <a:r>
              <a:rPr lang="en-US" sz="2000" dirty="0"/>
              <a:t> </a:t>
            </a:r>
            <a:r>
              <a:rPr lang="en-US" sz="2000" dirty="0" err="1"/>
              <a:t>tipos</a:t>
            </a:r>
            <a:r>
              <a:rPr lang="en-US" sz="2000" dirty="0"/>
              <a:t>: </a:t>
            </a:r>
          </a:p>
          <a:p>
            <a:pPr marL="342900" indent="-342900">
              <a:buFont typeface="Wingdings" panose="05000000000000000000" pitchFamily="2" charset="2"/>
              <a:buChar char="è"/>
            </a:pPr>
            <a:r>
              <a:rPr lang="en-US" sz="2000" dirty="0" err="1"/>
              <a:t>Pruebas</a:t>
            </a:r>
            <a:r>
              <a:rPr lang="en-US" sz="2000" dirty="0"/>
              <a:t> </a:t>
            </a:r>
            <a:r>
              <a:rPr lang="en-US" sz="2000" dirty="0" err="1"/>
              <a:t>unitarias</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integración</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regresión</a:t>
            </a:r>
            <a:endParaRPr lang="en-US" sz="2000" dirty="0"/>
          </a:p>
          <a:p>
            <a:pPr marL="342900" indent="-342900">
              <a:buFont typeface="Wingdings" panose="05000000000000000000" pitchFamily="2" charset="2"/>
              <a:buChar char="è"/>
            </a:pPr>
            <a:r>
              <a:rPr lang="en-US" sz="2000" dirty="0" err="1"/>
              <a:t>Pruebas</a:t>
            </a:r>
            <a:r>
              <a:rPr lang="en-US" sz="2000" dirty="0"/>
              <a:t> End-to-End</a:t>
            </a:r>
          </a:p>
          <a:p>
            <a:pPr marL="342900" indent="-342900">
              <a:buFont typeface="Wingdings" panose="05000000000000000000" pitchFamily="2" charset="2"/>
              <a:buChar char="è"/>
            </a:pPr>
            <a:r>
              <a:rPr lang="en-US" sz="2000" dirty="0" err="1"/>
              <a:t>Etc</a:t>
            </a:r>
            <a:r>
              <a:rPr lang="en-US" sz="2000" dirty="0"/>
              <a:t>…</a:t>
            </a:r>
          </a:p>
        </p:txBody>
      </p:sp>
    </p:spTree>
    <p:extLst>
      <p:ext uri="{BB962C8B-B14F-4D97-AF65-F5344CB8AC3E}">
        <p14:creationId xmlns:p14="http://schemas.microsoft.com/office/powerpoint/2010/main" val="100284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Herramientas</a:t>
            </a:r>
            <a:r>
              <a:rPr lang="en-US" sz="4000" dirty="0"/>
              <a:t> para </a:t>
            </a:r>
            <a:r>
              <a:rPr lang="en-US" sz="4000" dirty="0" err="1"/>
              <a:t>automatizar</a:t>
            </a:r>
            <a:r>
              <a:rPr lang="en-US" sz="4000" dirty="0"/>
              <a:t> test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AB41C9C0-1816-694A-9BE0-CCDAB12C7D7E}"/>
              </a:ext>
            </a:extLst>
          </p:cNvPr>
          <p:cNvPicPr>
            <a:picLocks noChangeAspect="1"/>
          </p:cNvPicPr>
          <p:nvPr/>
        </p:nvPicPr>
        <p:blipFill>
          <a:blip r:embed="rId4"/>
          <a:stretch>
            <a:fillRect/>
          </a:stretch>
        </p:blipFill>
        <p:spPr>
          <a:xfrm>
            <a:off x="1359216" y="2286465"/>
            <a:ext cx="6878851" cy="4201859"/>
          </a:xfrm>
          <a:prstGeom prst="rect">
            <a:avLst/>
          </a:prstGeom>
        </p:spPr>
      </p:pic>
    </p:spTree>
    <p:extLst>
      <p:ext uri="{BB962C8B-B14F-4D97-AF65-F5344CB8AC3E}">
        <p14:creationId xmlns:p14="http://schemas.microsoft.com/office/powerpoint/2010/main" val="1065972992"/>
      </p:ext>
    </p:extLst>
  </p:cSld>
  <p:clrMapOvr>
    <a:masterClrMapping/>
  </p:clrMapOvr>
</p:sld>
</file>

<file path=ppt/theme/theme1.xml><?xml version="1.0" encoding="utf-8"?>
<a:theme xmlns:a="http://schemas.openxmlformats.org/drawingml/2006/main" name="AZ_Global_2022">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Z_Global_2022" id="{4F161A82-6664-463E-A1BD-DDB8E3AF128D}" vid="{1E52ACC4-BA46-475D-8A1F-59D8623835E0}"/>
    </a:ext>
  </a:extLst>
</a:theme>
</file>

<file path=ppt/theme/theme2.xml><?xml version="1.0" encoding="utf-8"?>
<a:theme xmlns:a="http://schemas.openxmlformats.org/drawingml/2006/main" name="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3.xml><?xml version="1.0" encoding="utf-8"?>
<a:theme xmlns:a="http://schemas.openxmlformats.org/drawingml/2006/main" name="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4.xml><?xml version="1.0" encoding="utf-8"?>
<a:theme xmlns:a="http://schemas.openxmlformats.org/drawingml/2006/main" name="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5.xml><?xml version="1.0" encoding="utf-8"?>
<a:theme xmlns:a="http://schemas.openxmlformats.org/drawingml/2006/main" name="1_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6.xml><?xml version="1.0" encoding="utf-8"?>
<a:theme xmlns:a="http://schemas.openxmlformats.org/drawingml/2006/main" name="1_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7.xml><?xml version="1.0" encoding="utf-8"?>
<a:theme xmlns:a="http://schemas.openxmlformats.org/drawingml/2006/main" name="1_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AZ_Global_2022</Template>
  <TotalTime>0</TotalTime>
  <Words>2560</Words>
  <Application>Microsoft Office PowerPoint</Application>
  <PresentationFormat>Widescreen</PresentationFormat>
  <Paragraphs>348</Paragraphs>
  <Slides>67</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67</vt:i4>
      </vt:variant>
    </vt:vector>
  </HeadingPairs>
  <TitlesOfParts>
    <vt:vector size="80" baseType="lpstr">
      <vt:lpstr>Arial</vt:lpstr>
      <vt:lpstr>Calibri</vt:lpstr>
      <vt:lpstr>Calibri Light</vt:lpstr>
      <vt:lpstr>Symbol</vt:lpstr>
      <vt:lpstr>Wingdings</vt:lpstr>
      <vt:lpstr>AZ_Global_2022</vt:lpstr>
      <vt:lpstr>Divider + end charts</vt:lpstr>
      <vt:lpstr>Content charts white</vt:lpstr>
      <vt:lpstr>Content charts blue</vt:lpstr>
      <vt:lpstr>1_Divider + end charts</vt:lpstr>
      <vt:lpstr>1_Content charts white</vt:lpstr>
      <vt:lpstr>1_Content charts blue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Fernandez Diaz, Adrian (Allianz Direct)</dc:creator>
  <cp:lastModifiedBy>Fernandez Diaz, Adrian (Allianz Direct)</cp:lastModifiedBy>
  <cp:revision>17</cp:revision>
  <dcterms:created xsi:type="dcterms:W3CDTF">2024-10-11T08:52:24Z</dcterms:created>
  <dcterms:modified xsi:type="dcterms:W3CDTF">2024-10-17T06:50:22Z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63bc15e-e7bf-41c1-bdb3-03882d8a2e2c_Enabled">
    <vt:lpwstr>true</vt:lpwstr>
  </property>
  <property fmtid="{D5CDD505-2E9C-101B-9397-08002B2CF9AE}" pid="3" name="MSIP_Label_863bc15e-e7bf-41c1-bdb3-03882d8a2e2c_SetDate">
    <vt:lpwstr>2024-10-11T09:56:48Z</vt:lpwstr>
  </property>
  <property fmtid="{D5CDD505-2E9C-101B-9397-08002B2CF9AE}" pid="4" name="MSIP_Label_863bc15e-e7bf-41c1-bdb3-03882d8a2e2c_Method">
    <vt:lpwstr>Privileged</vt:lpwstr>
  </property>
  <property fmtid="{D5CDD505-2E9C-101B-9397-08002B2CF9AE}" pid="5" name="MSIP_Label_863bc15e-e7bf-41c1-bdb3-03882d8a2e2c_Name">
    <vt:lpwstr>863bc15e-e7bf-41c1-bdb3-03882d8a2e2c</vt:lpwstr>
  </property>
  <property fmtid="{D5CDD505-2E9C-101B-9397-08002B2CF9AE}" pid="6" name="MSIP_Label_863bc15e-e7bf-41c1-bdb3-03882d8a2e2c_SiteId">
    <vt:lpwstr>6e06e42d-6925-47c6-b9e7-9581c7ca302a</vt:lpwstr>
  </property>
  <property fmtid="{D5CDD505-2E9C-101B-9397-08002B2CF9AE}" pid="7" name="MSIP_Label_863bc15e-e7bf-41c1-bdb3-03882d8a2e2c_ActionId">
    <vt:lpwstr>1943b6bc-2e07-4432-ad3e-b472dd14b770</vt:lpwstr>
  </property>
  <property fmtid="{D5CDD505-2E9C-101B-9397-08002B2CF9AE}" pid="8" name="MSIP_Label_863bc15e-e7bf-41c1-bdb3-03882d8a2e2c_ContentBits">
    <vt:lpwstr>1</vt:lpwstr>
  </property>
  <property fmtid="{D5CDD505-2E9C-101B-9397-08002B2CF9AE}" pid="9" name="ClassificationContentMarkingHeaderLocations">
    <vt:lpwstr>AZ_Global_2022:5\Divider + end charts:5\Content charts white:6\Content charts blue:3\1_Divider + end charts:5\1_Content charts white:6\1_Content charts blue:3\Office Theme:8</vt:lpwstr>
  </property>
  <property fmtid="{D5CDD505-2E9C-101B-9397-08002B2CF9AE}" pid="10" name="ClassificationContentMarkingHeaderText">
    <vt:lpwstr>Internal</vt:lpwstr>
  </property>
  <property fmtid="{D5CDD505-2E9C-101B-9397-08002B2CF9AE}" pid="11" name="_AdHocReviewCycleID">
    <vt:i4>2090891720</vt:i4>
  </property>
  <property fmtid="{D5CDD505-2E9C-101B-9397-08002B2CF9AE}" pid="12" name="_NewReviewCycle">
    <vt:lpwstr/>
  </property>
  <property fmtid="{D5CDD505-2E9C-101B-9397-08002B2CF9AE}" pid="13" name="_EmailSubject">
    <vt:lpwstr/>
  </property>
  <property fmtid="{D5CDD505-2E9C-101B-9397-08002B2CF9AE}" pid="14" name="_AuthorEmail">
    <vt:lpwstr>adrian.fernandez@allianzdirect.es</vt:lpwstr>
  </property>
  <property fmtid="{D5CDD505-2E9C-101B-9397-08002B2CF9AE}" pid="15" name="_AuthorEmailDisplayName">
    <vt:lpwstr>Fernandez Diaz, Adrian (Allianz Direct)</vt:lpwstr>
  </property>
</Properties>
</file>